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9" r:id="rId2"/>
    <p:sldId id="278" r:id="rId3"/>
    <p:sldId id="281" r:id="rId4"/>
    <p:sldId id="282" r:id="rId5"/>
    <p:sldId id="258" r:id="rId6"/>
  </p:sldIdLst>
  <p:sldSz cx="9144000" cy="6858000" type="screen4x3"/>
  <p:notesSz cx="6858000" cy="9144000"/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112B"/>
    <a:srgbClr val="F6DCC6"/>
    <a:srgbClr val="AB351D"/>
    <a:srgbClr val="924308"/>
    <a:srgbClr val="DB4617"/>
    <a:srgbClr val="E9B39B"/>
    <a:srgbClr val="716F6E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652" autoAdjust="0"/>
    <p:restoredTop sz="94674"/>
  </p:normalViewPr>
  <p:slideViewPr>
    <p:cSldViewPr>
      <p:cViewPr varScale="1">
        <p:scale>
          <a:sx n="124" d="100"/>
          <a:sy n="124" d="100"/>
        </p:scale>
        <p:origin x="28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8B6D0-9173-5149-AE33-32C6FE7720BA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B86FEC-4BED-2D47-984F-F4C0E46E3037}">
      <dgm:prSet phldrT="[Text]"/>
      <dgm:spPr>
        <a:xfrm>
          <a:off x="3788" y="387168"/>
          <a:ext cx="1928168" cy="1349655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Firm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7B35066-1242-2D4C-AF29-76A53FFFBA3B}" type="parTrans" cxnId="{09D1A635-0EC5-CA41-8D78-CB568160F5DE}">
      <dgm:prSet/>
      <dgm:spPr/>
      <dgm:t>
        <a:bodyPr/>
        <a:lstStyle/>
        <a:p>
          <a:endParaRPr lang="en-US"/>
        </a:p>
      </dgm:t>
    </dgm:pt>
    <dgm:pt modelId="{89444851-8315-9042-B6F3-92658E5B5BC0}" type="sibTrans" cxnId="{09D1A635-0EC5-CA41-8D78-CB568160F5DE}">
      <dgm:prSet/>
      <dgm:spPr/>
      <dgm:t>
        <a:bodyPr/>
        <a:lstStyle/>
        <a:p>
          <a:endParaRPr lang="en-US"/>
        </a:p>
      </dgm:t>
    </dgm:pt>
    <dgm:pt modelId="{0C416525-435C-CA4F-A634-2779A3AA153A}">
      <dgm:prSet phldrT="[Text]" custT="1"/>
      <dgm:spPr>
        <a:xfrm>
          <a:off x="1976278" y="355610"/>
          <a:ext cx="1313722" cy="14114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 cost of trade participation</a:t>
          </a:r>
          <a:endParaRPr lang="en-US" sz="2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240C675A-2BA1-F148-9E63-0D98643E4D85}" type="parTrans" cxnId="{15EDF3B2-AD55-5040-B16E-F56C7BD64F6A}">
      <dgm:prSet/>
      <dgm:spPr/>
      <dgm:t>
        <a:bodyPr/>
        <a:lstStyle/>
        <a:p>
          <a:endParaRPr lang="en-US"/>
        </a:p>
      </dgm:t>
    </dgm:pt>
    <dgm:pt modelId="{5890D74E-58F9-5B40-BDFB-7C3E6626511B}" type="sibTrans" cxnId="{15EDF3B2-AD55-5040-B16E-F56C7BD64F6A}">
      <dgm:prSet/>
      <dgm:spPr/>
      <dgm:t>
        <a:bodyPr/>
        <a:lstStyle/>
        <a:p>
          <a:endParaRPr lang="en-US"/>
        </a:p>
      </dgm:t>
    </dgm:pt>
    <dgm:pt modelId="{50C8D8FA-E777-9042-860A-5AB9275EBFAB}">
      <dgm:prSet phldrT="[Text]"/>
      <dgm:spPr>
        <a:xfrm>
          <a:off x="1581170" y="2036426"/>
          <a:ext cx="1928168" cy="1349655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Select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5CFEB96-6FE3-9A4C-A902-10D6C761FA5F}" type="parTrans" cxnId="{CDFEE346-3807-7244-9ACB-F654CA8DB0F0}">
      <dgm:prSet/>
      <dgm:spPr/>
      <dgm:t>
        <a:bodyPr/>
        <a:lstStyle/>
        <a:p>
          <a:endParaRPr lang="en-US"/>
        </a:p>
      </dgm:t>
    </dgm:pt>
    <dgm:pt modelId="{7C501FB4-34DF-E049-B11F-E15898735F19}" type="sibTrans" cxnId="{CDFEE346-3807-7244-9ACB-F654CA8DB0F0}">
      <dgm:prSet/>
      <dgm:spPr/>
      <dgm:t>
        <a:bodyPr/>
        <a:lstStyle/>
        <a:p>
          <a:endParaRPr lang="en-US"/>
        </a:p>
      </dgm:t>
    </dgm:pt>
    <dgm:pt modelId="{4F30184F-5B47-E942-9CEB-FDD94C0A162D}">
      <dgm:prSet phldrT="[Text]" custT="1"/>
      <dgm:spPr>
        <a:xfrm>
          <a:off x="3574205" y="1903276"/>
          <a:ext cx="1272633" cy="16145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Efficient</a:t>
          </a:r>
        </a:p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Highly Productive</a:t>
          </a:r>
        </a:p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Capital intensive</a:t>
          </a:r>
        </a:p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</a:t>
          </a:r>
          <a:r>
            <a:rPr lang="en-US" sz="20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 margins</a:t>
          </a:r>
        </a:p>
        <a:p>
          <a:r>
            <a:rPr lang="en-US" sz="20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Quality People</a:t>
          </a:r>
          <a:endParaRPr lang="en-US" sz="2000" dirty="0" smtClean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  <a:p>
          <a:endParaRPr lang="en-US" sz="2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11DEDE89-14F9-4C42-A0EB-D9C629D13FE6}" type="parTrans" cxnId="{C4F5F581-6464-434D-884E-A91585BEB15B}">
      <dgm:prSet/>
      <dgm:spPr/>
      <dgm:t>
        <a:bodyPr/>
        <a:lstStyle/>
        <a:p>
          <a:endParaRPr lang="en-US"/>
        </a:p>
      </dgm:t>
    </dgm:pt>
    <dgm:pt modelId="{11FA1026-45FC-1141-AFC4-FB60E6DE3AB5}" type="sibTrans" cxnId="{C4F5F581-6464-434D-884E-A91585BEB15B}">
      <dgm:prSet/>
      <dgm:spPr/>
      <dgm:t>
        <a:bodyPr/>
        <a:lstStyle/>
        <a:p>
          <a:endParaRPr lang="en-US"/>
        </a:p>
      </dgm:t>
    </dgm:pt>
    <dgm:pt modelId="{B55B4081-F33C-2F42-B293-37752221161A}">
      <dgm:prSet phldrT="[Text]"/>
      <dgm:spPr>
        <a:xfrm>
          <a:off x="3158552" y="3552534"/>
          <a:ext cx="1928168" cy="1349655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Profits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28AD02C-8A8C-A147-BA01-20AA394CC81F}" type="parTrans" cxnId="{F51538EB-7036-8940-9264-9C83AC22F648}">
      <dgm:prSet/>
      <dgm:spPr/>
      <dgm:t>
        <a:bodyPr/>
        <a:lstStyle/>
        <a:p>
          <a:endParaRPr lang="en-US"/>
        </a:p>
      </dgm:t>
    </dgm:pt>
    <dgm:pt modelId="{31032AAB-5EBB-2C44-B3EC-46391BD24E63}" type="sibTrans" cxnId="{F51538EB-7036-8940-9264-9C83AC22F648}">
      <dgm:prSet/>
      <dgm:spPr/>
      <dgm:t>
        <a:bodyPr/>
        <a:lstStyle/>
        <a:p>
          <a:endParaRPr lang="en-US"/>
        </a:p>
      </dgm:t>
    </dgm:pt>
    <dgm:pt modelId="{8A7162F6-B1CA-374A-AFFC-E06752EFCEFB}">
      <dgm:prSet phldrT="[Text]" custT="1"/>
      <dgm:spPr>
        <a:xfrm>
          <a:off x="5086720" y="3681254"/>
          <a:ext cx="1402365" cy="10908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Inefficient firms exit</a:t>
          </a:r>
        </a:p>
        <a:p>
          <a:r>
            <a:rPr lang="en-US" sz="20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Resource allocation</a:t>
          </a:r>
          <a:endParaRPr lang="en-US" sz="20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2CADBE09-0707-5D4F-BC64-775C747A5567}" type="parTrans" cxnId="{097C34D9-26AF-B648-8C74-3ABB7EDBCBEF}">
      <dgm:prSet/>
      <dgm:spPr/>
      <dgm:t>
        <a:bodyPr/>
        <a:lstStyle/>
        <a:p>
          <a:endParaRPr lang="en-US"/>
        </a:p>
      </dgm:t>
    </dgm:pt>
    <dgm:pt modelId="{8B70EF77-140F-FF41-A03E-4F3C4E4475AB}" type="sibTrans" cxnId="{097C34D9-26AF-B648-8C74-3ABB7EDBCBEF}">
      <dgm:prSet/>
      <dgm:spPr/>
      <dgm:t>
        <a:bodyPr/>
        <a:lstStyle/>
        <a:p>
          <a:endParaRPr lang="en-US"/>
        </a:p>
      </dgm:t>
    </dgm:pt>
    <dgm:pt modelId="{F42DC5EB-2140-3640-BD2A-2FA7D259BB3B}" type="pres">
      <dgm:prSet presAssocID="{B168B6D0-9173-5149-AE33-32C6FE7720B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250F13-797E-0045-87BA-FC461DE30CE5}" type="pres">
      <dgm:prSet presAssocID="{7AB86FEC-4BED-2D47-984F-F4C0E46E3037}" presName="composite" presStyleCnt="0"/>
      <dgm:spPr/>
    </dgm:pt>
    <dgm:pt modelId="{7C4D3B08-5A3D-B34F-ACFE-B2C82BEDDA52}" type="pres">
      <dgm:prSet presAssocID="{7AB86FEC-4BED-2D47-984F-F4C0E46E3037}" presName="bentUpArrow1" presStyleLbl="alignImgPlace1" presStyleIdx="0" presStyleCnt="2" custLinFactNeighborX="14861" custLinFactNeighborY="-30160"/>
      <dgm:spPr>
        <a:xfrm rot="5400000">
          <a:off x="307248" y="1656860"/>
          <a:ext cx="1145393" cy="13039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E48312">
            <a:tint val="5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gm:spPr>
      <dgm:t>
        <a:bodyPr/>
        <a:lstStyle/>
        <a:p>
          <a:endParaRPr lang="en-US"/>
        </a:p>
      </dgm:t>
    </dgm:pt>
    <dgm:pt modelId="{617B9616-78A1-3F4C-B262-985FBBC7A0EA}" type="pres">
      <dgm:prSet presAssocID="{7AB86FEC-4BED-2D47-984F-F4C0E46E3037}" presName="ParentText" presStyleLbl="node1" presStyleIdx="0" presStyleCnt="3" custScaleX="71280" custScaleY="405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51234-44E6-C048-BDED-7B82E40900F1}" type="pres">
      <dgm:prSet presAssocID="{7AB86FEC-4BED-2D47-984F-F4C0E46E3037}" presName="ChildText" presStyleLbl="revTx" presStyleIdx="0" presStyleCnt="3" custScaleX="204626" custScaleY="65913" custLinFactNeighborX="36319" custLinFactNeighborY="2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323BC-5B42-CC45-B084-FF1A34E3BB58}" type="pres">
      <dgm:prSet presAssocID="{89444851-8315-9042-B6F3-92658E5B5BC0}" presName="sibTrans" presStyleCnt="0"/>
      <dgm:spPr/>
    </dgm:pt>
    <dgm:pt modelId="{88279E0E-F40D-0F42-9D06-B95CD83A93F3}" type="pres">
      <dgm:prSet presAssocID="{50C8D8FA-E777-9042-860A-5AB9275EBFAB}" presName="composite" presStyleCnt="0"/>
      <dgm:spPr/>
    </dgm:pt>
    <dgm:pt modelId="{C5915FE2-811B-2B4D-8D31-B6B12E53C212}" type="pres">
      <dgm:prSet presAssocID="{50C8D8FA-E777-9042-860A-5AB9275EBFAB}" presName="bentUpArrow1" presStyleLbl="alignImgPlace1" presStyleIdx="1" presStyleCnt="2" custScaleY="185222" custLinFactNeighborX="-12930" custLinFactNeighborY="-22861"/>
      <dgm:spPr>
        <a:xfrm rot="5400000">
          <a:off x="1884630" y="3306117"/>
          <a:ext cx="1145393" cy="13039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E48312">
            <a:tint val="5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gm:spPr>
      <dgm:t>
        <a:bodyPr/>
        <a:lstStyle/>
        <a:p>
          <a:endParaRPr lang="en-US"/>
        </a:p>
      </dgm:t>
    </dgm:pt>
    <dgm:pt modelId="{2D63F26A-32EC-8946-BA66-08BE9C1981FC}" type="pres">
      <dgm:prSet presAssocID="{50C8D8FA-E777-9042-860A-5AB9275EBFAB}" presName="ParentText" presStyleLbl="node1" presStyleIdx="1" presStyleCnt="3" custScaleX="67507" custScaleY="49706" custLinFactNeighborX="-18036" custLinFactNeighborY="-343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E67CF-A2CF-4B43-944F-841BADF11236}" type="pres">
      <dgm:prSet presAssocID="{50C8D8FA-E777-9042-860A-5AB9275EBFAB}" presName="ChildText" presStyleLbl="revTx" presStyleIdx="1" presStyleCnt="3" custScaleX="306310" custScaleY="148012" custLinFactNeighborX="57574" custLinFactNeighborY="21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967CC-87EA-4F43-8C9A-A3A217B30624}" type="pres">
      <dgm:prSet presAssocID="{7C501FB4-34DF-E049-B11F-E15898735F19}" presName="sibTrans" presStyleCnt="0"/>
      <dgm:spPr/>
    </dgm:pt>
    <dgm:pt modelId="{D64D9CD8-AE8E-C84D-B42F-E3E2CBB2A95B}" type="pres">
      <dgm:prSet presAssocID="{B55B4081-F33C-2F42-B293-37752221161A}" presName="composite" presStyleCnt="0"/>
      <dgm:spPr/>
    </dgm:pt>
    <dgm:pt modelId="{73315AAD-35EC-7843-908D-7DB4D5043547}" type="pres">
      <dgm:prSet presAssocID="{B55B4081-F33C-2F42-B293-37752221161A}" presName="ParentText" presStyleLbl="node1" presStyleIdx="2" presStyleCnt="3" custScaleY="51315" custLinFactNeighborX="-33101" custLinFactNeighborY="48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B0937-EEEF-244E-AC7B-6C3F8F9A8A8F}" type="pres">
      <dgm:prSet presAssocID="{B55B4081-F33C-2F42-B293-37752221161A}" presName="FinalChildText" presStyleLbl="revTx" presStyleIdx="2" presStyleCnt="3" custScaleX="232292" custScaleY="57374" custLinFactNeighborX="19797" custLinFactNeighborY="56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09301-EF84-4EA2-AF12-ADFADE603761}" type="presOf" srcId="{8A7162F6-B1CA-374A-AFFC-E06752EFCEFB}" destId="{E60B0937-EEEF-244E-AC7B-6C3F8F9A8A8F}" srcOrd="0" destOrd="0" presId="urn:microsoft.com/office/officeart/2005/8/layout/StepDownProcess"/>
    <dgm:cxn modelId="{F51538EB-7036-8940-9264-9C83AC22F648}" srcId="{B168B6D0-9173-5149-AE33-32C6FE7720BA}" destId="{B55B4081-F33C-2F42-B293-37752221161A}" srcOrd="2" destOrd="0" parTransId="{428AD02C-8A8C-A147-BA01-20AA394CC81F}" sibTransId="{31032AAB-5EBB-2C44-B3EC-46391BD24E63}"/>
    <dgm:cxn modelId="{F25E777A-A81B-41BF-82A7-7A9EDBCDF620}" type="presOf" srcId="{4F30184F-5B47-E942-9CEB-FDD94C0A162D}" destId="{9ECE67CF-A2CF-4B43-944F-841BADF11236}" srcOrd="0" destOrd="0" presId="urn:microsoft.com/office/officeart/2005/8/layout/StepDownProcess"/>
    <dgm:cxn modelId="{5FEA3ADC-355C-4D94-B4DC-5B8E07F0F1A0}" type="presOf" srcId="{0C416525-435C-CA4F-A634-2779A3AA153A}" destId="{DBC51234-44E6-C048-BDED-7B82E40900F1}" srcOrd="0" destOrd="0" presId="urn:microsoft.com/office/officeart/2005/8/layout/StepDownProcess"/>
    <dgm:cxn modelId="{CDFEE346-3807-7244-9ACB-F654CA8DB0F0}" srcId="{B168B6D0-9173-5149-AE33-32C6FE7720BA}" destId="{50C8D8FA-E777-9042-860A-5AB9275EBFAB}" srcOrd="1" destOrd="0" parTransId="{D5CFEB96-6FE3-9A4C-A902-10D6C761FA5F}" sibTransId="{7C501FB4-34DF-E049-B11F-E15898735F19}"/>
    <dgm:cxn modelId="{C4F5F581-6464-434D-884E-A91585BEB15B}" srcId="{50C8D8FA-E777-9042-860A-5AB9275EBFAB}" destId="{4F30184F-5B47-E942-9CEB-FDD94C0A162D}" srcOrd="0" destOrd="0" parTransId="{11DEDE89-14F9-4C42-A0EB-D9C629D13FE6}" sibTransId="{11FA1026-45FC-1141-AFC4-FB60E6DE3AB5}"/>
    <dgm:cxn modelId="{138102D0-13E5-4164-9CBD-9B1531C1BA25}" type="presOf" srcId="{B168B6D0-9173-5149-AE33-32C6FE7720BA}" destId="{F42DC5EB-2140-3640-BD2A-2FA7D259BB3B}" srcOrd="0" destOrd="0" presId="urn:microsoft.com/office/officeart/2005/8/layout/StepDownProcess"/>
    <dgm:cxn modelId="{09D1A635-0EC5-CA41-8D78-CB568160F5DE}" srcId="{B168B6D0-9173-5149-AE33-32C6FE7720BA}" destId="{7AB86FEC-4BED-2D47-984F-F4C0E46E3037}" srcOrd="0" destOrd="0" parTransId="{A7B35066-1242-2D4C-AF29-76A53FFFBA3B}" sibTransId="{89444851-8315-9042-B6F3-92658E5B5BC0}"/>
    <dgm:cxn modelId="{88BB9BF4-1D54-4740-B2DA-7E34273F1857}" type="presOf" srcId="{B55B4081-F33C-2F42-B293-37752221161A}" destId="{73315AAD-35EC-7843-908D-7DB4D5043547}" srcOrd="0" destOrd="0" presId="urn:microsoft.com/office/officeart/2005/8/layout/StepDownProcess"/>
    <dgm:cxn modelId="{15EDF3B2-AD55-5040-B16E-F56C7BD64F6A}" srcId="{7AB86FEC-4BED-2D47-984F-F4C0E46E3037}" destId="{0C416525-435C-CA4F-A634-2779A3AA153A}" srcOrd="0" destOrd="0" parTransId="{240C675A-2BA1-F148-9E63-0D98643E4D85}" sibTransId="{5890D74E-58F9-5B40-BDFB-7C3E6626511B}"/>
    <dgm:cxn modelId="{795605E7-255E-4ACF-A746-BA7FD3F151E8}" type="presOf" srcId="{50C8D8FA-E777-9042-860A-5AB9275EBFAB}" destId="{2D63F26A-32EC-8946-BA66-08BE9C1981FC}" srcOrd="0" destOrd="0" presId="urn:microsoft.com/office/officeart/2005/8/layout/StepDownProcess"/>
    <dgm:cxn modelId="{FEF5CBC5-97B3-4D31-8D9C-30162F05BA18}" type="presOf" srcId="{7AB86FEC-4BED-2D47-984F-F4C0E46E3037}" destId="{617B9616-78A1-3F4C-B262-985FBBC7A0EA}" srcOrd="0" destOrd="0" presId="urn:microsoft.com/office/officeart/2005/8/layout/StepDownProcess"/>
    <dgm:cxn modelId="{097C34D9-26AF-B648-8C74-3ABB7EDBCBEF}" srcId="{B55B4081-F33C-2F42-B293-37752221161A}" destId="{8A7162F6-B1CA-374A-AFFC-E06752EFCEFB}" srcOrd="0" destOrd="0" parTransId="{2CADBE09-0707-5D4F-BC64-775C747A5567}" sibTransId="{8B70EF77-140F-FF41-A03E-4F3C4E4475AB}"/>
    <dgm:cxn modelId="{5A79E49E-33D0-435B-A4D8-7D2C96CBA774}" type="presParOf" srcId="{F42DC5EB-2140-3640-BD2A-2FA7D259BB3B}" destId="{5A250F13-797E-0045-87BA-FC461DE30CE5}" srcOrd="0" destOrd="0" presId="urn:microsoft.com/office/officeart/2005/8/layout/StepDownProcess"/>
    <dgm:cxn modelId="{BF2FDCC6-3864-48EB-85C5-8F0F51FA0BA4}" type="presParOf" srcId="{5A250F13-797E-0045-87BA-FC461DE30CE5}" destId="{7C4D3B08-5A3D-B34F-ACFE-B2C82BEDDA52}" srcOrd="0" destOrd="0" presId="urn:microsoft.com/office/officeart/2005/8/layout/StepDownProcess"/>
    <dgm:cxn modelId="{A895C81E-F059-4A9E-97AE-B04FC5F4EE21}" type="presParOf" srcId="{5A250F13-797E-0045-87BA-FC461DE30CE5}" destId="{617B9616-78A1-3F4C-B262-985FBBC7A0EA}" srcOrd="1" destOrd="0" presId="urn:microsoft.com/office/officeart/2005/8/layout/StepDownProcess"/>
    <dgm:cxn modelId="{E1EDD78D-6884-4480-83E6-2AF4DBE4D48F}" type="presParOf" srcId="{5A250F13-797E-0045-87BA-FC461DE30CE5}" destId="{DBC51234-44E6-C048-BDED-7B82E40900F1}" srcOrd="2" destOrd="0" presId="urn:microsoft.com/office/officeart/2005/8/layout/StepDownProcess"/>
    <dgm:cxn modelId="{3257B860-ADEC-4D04-AAE8-2E6D3ACE252D}" type="presParOf" srcId="{F42DC5EB-2140-3640-BD2A-2FA7D259BB3B}" destId="{A07323BC-5B42-CC45-B084-FF1A34E3BB58}" srcOrd="1" destOrd="0" presId="urn:microsoft.com/office/officeart/2005/8/layout/StepDownProcess"/>
    <dgm:cxn modelId="{4FB62971-7824-45E4-B9B6-4A88692B02D0}" type="presParOf" srcId="{F42DC5EB-2140-3640-BD2A-2FA7D259BB3B}" destId="{88279E0E-F40D-0F42-9D06-B95CD83A93F3}" srcOrd="2" destOrd="0" presId="urn:microsoft.com/office/officeart/2005/8/layout/StepDownProcess"/>
    <dgm:cxn modelId="{6A0B184A-D3EB-4108-88B2-7F39C09728E7}" type="presParOf" srcId="{88279E0E-F40D-0F42-9D06-B95CD83A93F3}" destId="{C5915FE2-811B-2B4D-8D31-B6B12E53C212}" srcOrd="0" destOrd="0" presId="urn:microsoft.com/office/officeart/2005/8/layout/StepDownProcess"/>
    <dgm:cxn modelId="{6DD032E5-A232-49CC-8710-E27B459EF9B4}" type="presParOf" srcId="{88279E0E-F40D-0F42-9D06-B95CD83A93F3}" destId="{2D63F26A-32EC-8946-BA66-08BE9C1981FC}" srcOrd="1" destOrd="0" presId="urn:microsoft.com/office/officeart/2005/8/layout/StepDownProcess"/>
    <dgm:cxn modelId="{7B40DB39-C40D-4B41-91B0-A0CDCDD705AE}" type="presParOf" srcId="{88279E0E-F40D-0F42-9D06-B95CD83A93F3}" destId="{9ECE67CF-A2CF-4B43-944F-841BADF11236}" srcOrd="2" destOrd="0" presId="urn:microsoft.com/office/officeart/2005/8/layout/StepDownProcess"/>
    <dgm:cxn modelId="{B6993B28-E6FE-4710-8518-08657E5CA20B}" type="presParOf" srcId="{F42DC5EB-2140-3640-BD2A-2FA7D259BB3B}" destId="{FB2967CC-87EA-4F43-8C9A-A3A217B30624}" srcOrd="3" destOrd="0" presId="urn:microsoft.com/office/officeart/2005/8/layout/StepDownProcess"/>
    <dgm:cxn modelId="{A9BAF843-2DC5-4834-8B18-33AB4FA3E0FA}" type="presParOf" srcId="{F42DC5EB-2140-3640-BD2A-2FA7D259BB3B}" destId="{D64D9CD8-AE8E-C84D-B42F-E3E2CBB2A95B}" srcOrd="4" destOrd="0" presId="urn:microsoft.com/office/officeart/2005/8/layout/StepDownProcess"/>
    <dgm:cxn modelId="{E32E072F-09D8-4DB2-B78A-4EA0D163B93E}" type="presParOf" srcId="{D64D9CD8-AE8E-C84D-B42F-E3E2CBB2A95B}" destId="{73315AAD-35EC-7843-908D-7DB4D5043547}" srcOrd="0" destOrd="0" presId="urn:microsoft.com/office/officeart/2005/8/layout/StepDownProcess"/>
    <dgm:cxn modelId="{B71E3A35-D469-4F3B-B877-55E617C3953C}" type="presParOf" srcId="{D64D9CD8-AE8E-C84D-B42F-E3E2CBB2A95B}" destId="{E60B0937-EEEF-244E-AC7B-6C3F8F9A8A8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D3B08-5A3D-B34F-ACFE-B2C82BEDDA52}">
      <dsp:nvSpPr>
        <dsp:cNvPr id="0" name=""/>
        <dsp:cNvSpPr/>
      </dsp:nvSpPr>
      <dsp:spPr>
        <a:xfrm rot="5400000">
          <a:off x="1236607" y="589158"/>
          <a:ext cx="1032751" cy="1175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E48312">
            <a:tint val="5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7B9616-78A1-3F4C-B262-985FBBC7A0EA}">
      <dsp:nvSpPr>
        <dsp:cNvPr id="0" name=""/>
        <dsp:cNvSpPr/>
      </dsp:nvSpPr>
      <dsp:spPr>
        <a:xfrm>
          <a:off x="1037918" y="117614"/>
          <a:ext cx="1239234" cy="493317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Firm</a:t>
          </a:r>
          <a:endParaRPr lang="en-US" sz="2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062004" y="141700"/>
        <a:ext cx="1191062" cy="445145"/>
      </dsp:txXfrm>
    </dsp:sp>
    <dsp:sp modelId="{DBC51234-44E6-C048-BDED-7B82E40900F1}">
      <dsp:nvSpPr>
        <dsp:cNvPr id="0" name=""/>
        <dsp:cNvSpPr/>
      </dsp:nvSpPr>
      <dsp:spPr>
        <a:xfrm>
          <a:off x="2324571" y="62759"/>
          <a:ext cx="2587397" cy="64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 cost of trade participation</a:t>
          </a: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2324571" y="62759"/>
        <a:ext cx="2587397" cy="648302"/>
      </dsp:txXfrm>
    </dsp:sp>
    <dsp:sp modelId="{C5915FE2-811B-2B4D-8D31-B6B12E53C212}">
      <dsp:nvSpPr>
        <dsp:cNvPr id="0" name=""/>
        <dsp:cNvSpPr/>
      </dsp:nvSpPr>
      <dsp:spPr>
        <a:xfrm rot="5400000">
          <a:off x="2131719" y="2151601"/>
          <a:ext cx="1912882" cy="1175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E48312">
            <a:tint val="5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63F26A-32EC-8946-BA66-08BE9C1981FC}">
      <dsp:nvSpPr>
        <dsp:cNvPr id="0" name=""/>
        <dsp:cNvSpPr/>
      </dsp:nvSpPr>
      <dsp:spPr>
        <a:xfrm>
          <a:off x="2419081" y="1130892"/>
          <a:ext cx="1173639" cy="604884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Select</a:t>
          </a:r>
          <a:endParaRPr lang="en-US" sz="2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448614" y="1160425"/>
        <a:ext cx="1114573" cy="545818"/>
      </dsp:txXfrm>
    </dsp:sp>
    <dsp:sp modelId="{9ECE67CF-A2CF-4B43-944F-841BADF11236}">
      <dsp:nvSpPr>
        <dsp:cNvPr id="0" name=""/>
        <dsp:cNvSpPr/>
      </dsp:nvSpPr>
      <dsp:spPr>
        <a:xfrm>
          <a:off x="3612387" y="1334611"/>
          <a:ext cx="3873142" cy="1455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Efficient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Highly Productive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Capital intensive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High</a:t>
          </a:r>
          <a:r>
            <a:rPr lang="en-US" sz="2000" kern="12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 margins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Quality People</a:t>
          </a:r>
          <a:endParaRPr lang="en-US" sz="2000" kern="1200" dirty="0" smtClean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12387" y="1334611"/>
        <a:ext cx="3873142" cy="1455805"/>
      </dsp:txXfrm>
    </dsp:sp>
    <dsp:sp modelId="{73315AAD-35EC-7843-908D-7DB4D5043547}">
      <dsp:nvSpPr>
        <dsp:cNvPr id="0" name=""/>
        <dsp:cNvSpPr/>
      </dsp:nvSpPr>
      <dsp:spPr>
        <a:xfrm>
          <a:off x="3738763" y="3108713"/>
          <a:ext cx="1738544" cy="624465"/>
        </a:xfrm>
        <a:prstGeom prst="roundRect">
          <a:avLst>
            <a:gd name="adj" fmla="val 16670"/>
          </a:avLst>
        </a:prstGeom>
        <a:solidFill>
          <a:srgbClr val="86112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Profits</a:t>
          </a:r>
          <a:endParaRPr lang="en-US" sz="2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69252" y="3139202"/>
        <a:ext cx="1677566" cy="563487"/>
      </dsp:txXfrm>
    </dsp:sp>
    <dsp:sp modelId="{E60B0937-EEEF-244E-AC7B-6C3F8F9A8A8F}">
      <dsp:nvSpPr>
        <dsp:cNvPr id="0" name=""/>
        <dsp:cNvSpPr/>
      </dsp:nvSpPr>
      <dsp:spPr>
        <a:xfrm>
          <a:off x="5466722" y="3134812"/>
          <a:ext cx="2937220" cy="56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Inefficient firms exit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Resource allocation</a:t>
          </a:r>
          <a:endParaRPr lang="en-US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466722" y="3134812"/>
        <a:ext cx="2937220" cy="564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3297C9-EC96-4D14-A666-5EDDA482F8C3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4888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297C9-EC96-4D14-A666-5EDDA482F8C3}" type="slidenum">
              <a:rPr lang="en-ZA" altLang="en-US" smtClean="0"/>
              <a:pPr>
                <a:defRPr/>
              </a:pPr>
              <a:t>4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58246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000" y="2340000"/>
            <a:ext cx="5400000" cy="10795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0000" y="3960000"/>
            <a:ext cx="6480000" cy="792162"/>
          </a:xfrm>
        </p:spPr>
        <p:txBody>
          <a:bodyPr/>
          <a:lstStyle>
            <a:lvl1pPr marL="0" indent="0" algn="l">
              <a:buFontTx/>
              <a:buNone/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63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C0DC-B671-4C4E-80D0-514AC39672FD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849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42988"/>
            <a:ext cx="4038600" cy="4894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042988"/>
            <a:ext cx="4038600" cy="4894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F893-AE80-4DF9-84F3-76A7EDF6FD9B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6869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EB35-9413-4A8D-A985-D6EABF65A240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8150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D1D5-0FC3-41E1-9669-803252E16B1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3676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44000"/>
            <a:ext cx="5111750" cy="48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044000"/>
            <a:ext cx="3008313" cy="48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5086-93AF-4B3B-BDA5-763B26BFE93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6102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8000" y="1080000"/>
            <a:ext cx="5400000" cy="39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8000" y="5148000"/>
            <a:ext cx="5400000" cy="72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4059F-98C3-4D1F-9020-8BD0C88761C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22133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042988"/>
            <a:ext cx="8229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ZA" altLang="en-US" smtClean="0"/>
          </a:p>
          <a:p>
            <a:pPr lvl="0"/>
            <a:r>
              <a:rPr lang="en-ZA" altLang="en-US" smtClean="0"/>
              <a:t>Click to edit Master text styles. </a:t>
            </a:r>
          </a:p>
          <a:p>
            <a:pPr lvl="1"/>
            <a:r>
              <a:rPr lang="en-ZA" altLang="en-US" smtClean="0"/>
              <a:t>Second level. Rest of the text</a:t>
            </a:r>
          </a:p>
          <a:p>
            <a:pPr lvl="2"/>
            <a:r>
              <a:rPr lang="en-ZA" altLang="en-US" smtClean="0"/>
              <a:t>Third level. Rest of the text</a:t>
            </a:r>
          </a:p>
          <a:p>
            <a:pPr lvl="3"/>
            <a:r>
              <a:rPr lang="en-ZA" altLang="en-US" smtClean="0"/>
              <a:t>Fourth level. Rest of the text</a:t>
            </a:r>
          </a:p>
          <a:p>
            <a:pPr lvl="4"/>
            <a:r>
              <a:rPr lang="en-ZA" altLang="en-US" smtClean="0"/>
              <a:t>Fifth level. Rest of the text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38613" y="6423025"/>
            <a:ext cx="86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716F6E"/>
                </a:solidFill>
              </a:defRPr>
            </a:lvl1pPr>
          </a:lstStyle>
          <a:p>
            <a:pPr>
              <a:defRPr/>
            </a:pPr>
            <a:fld id="{26825A26-BB8F-4653-8558-67349389897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6877272" cy="1080120"/>
          </a:xfrm>
        </p:spPr>
        <p:txBody>
          <a:bodyPr/>
          <a:lstStyle/>
          <a:p>
            <a:r>
              <a:rPr lang="en-ZA" dirty="0" smtClean="0"/>
              <a:t>Prof PDF </a:t>
            </a:r>
            <a:r>
              <a:rPr lang="en-ZA" dirty="0" err="1" smtClean="0"/>
              <a:t>Strydom</a:t>
            </a:r>
            <a:endParaRPr lang="en-ZA" dirty="0" smtClean="0"/>
          </a:p>
          <a:p>
            <a:r>
              <a:rPr lang="en-US" dirty="0" smtClean="0"/>
              <a:t>Extra-ordinary professor: School of Economics and TRADE research entity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517232"/>
            <a:ext cx="5868144" cy="116356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7745" y="1807056"/>
            <a:ext cx="9144000" cy="2053992"/>
          </a:xfrm>
        </p:spPr>
        <p:txBody>
          <a:bodyPr/>
          <a:lstStyle/>
          <a:p>
            <a:r>
              <a:rPr lang="en-US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Firms in international trade</a:t>
            </a:r>
            <a:endParaRPr lang="en-US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9302" y="16622"/>
            <a:ext cx="9153302" cy="62468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800" b="1" kern="0" dirty="0" smtClean="0">
                <a:latin typeface="Calibri Light" panose="020F0302020204030204" pitchFamily="34" charset="0"/>
              </a:rPr>
              <a:t>1. Heterogeneous firms</a:t>
            </a:r>
            <a:endParaRPr lang="en-US" sz="4800" b="1" kern="0" dirty="0">
              <a:latin typeface="Calibri Light" panose="020F0302020204030204" pitchFamily="34" charset="0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41376" y="1043812"/>
            <a:ext cx="3939546" cy="1440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Monopolistic competition</a:t>
            </a:r>
          </a:p>
          <a:p>
            <a:r>
              <a:rPr lang="en-US" kern="0" dirty="0" smtClean="0"/>
              <a:t>Serving domestic and foreign markets</a:t>
            </a:r>
          </a:p>
          <a:p>
            <a:r>
              <a:rPr lang="en-US" kern="0" dirty="0" smtClean="0"/>
              <a:t>Highly concentrated </a:t>
            </a:r>
            <a:endParaRPr lang="en-US" kern="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980746"/>
              </p:ext>
            </p:extLst>
          </p:nvPr>
        </p:nvGraphicFramePr>
        <p:xfrm>
          <a:off x="41376" y="2886477"/>
          <a:ext cx="9144000" cy="397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845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63" y="1450757"/>
            <a:ext cx="6676943" cy="4951151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9729" y="1"/>
            <a:ext cx="9153729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2. Firm </a:t>
            </a:r>
            <a:r>
              <a:rPr kumimoji="0" lang="en-US" sz="4800" b="1" i="0" u="none" strike="noStrike" kern="1200" cap="none" spc="-5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behaviour</a:t>
            </a: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in South Africa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792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96" y="1"/>
            <a:ext cx="9137104" cy="836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3. Policy suggestions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9551" y="1700808"/>
            <a:ext cx="8604449" cy="4680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buClr>
                <a:srgbClr val="86112B"/>
              </a:buClr>
              <a:buFont typeface="+mj-lt"/>
              <a:buAutoNum type="alphaUcPeriod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principles: Stylized facts</a:t>
            </a:r>
          </a:p>
          <a:p>
            <a:pPr marL="457200" indent="-457200" fontAlgn="auto">
              <a:buClr>
                <a:srgbClr val="86112B"/>
              </a:buClr>
              <a:buFont typeface="+mj-lt"/>
              <a:buAutoNum type="alphaUcPeriod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Trade agreements: Cross border inefficiencies and tariffs</a:t>
            </a:r>
          </a:p>
          <a:p>
            <a:pPr marL="457200" indent="-457200" fontAlgn="auto">
              <a:buClr>
                <a:srgbClr val="86112B"/>
              </a:buClr>
              <a:buFont typeface="+mj-lt"/>
              <a:buAutoNum type="alphaUcPeriod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 approach: </a:t>
            </a:r>
          </a:p>
          <a:p>
            <a:pPr marL="749808" lvl="1" indent="-457200" fontAlgn="auto">
              <a:buClr>
                <a:srgbClr val="86112B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 human capital and flexible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markets</a:t>
            </a:r>
          </a:p>
          <a:p>
            <a:pPr marL="578358" lvl="1" indent="-285750" fontAlgn="auto">
              <a:buClr>
                <a:srgbClr val="86112B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Regulatory framework</a:t>
            </a:r>
          </a:p>
          <a:p>
            <a:pPr marL="749808" lvl="1" indent="-457200" fontAlgn="auto">
              <a:buClr>
                <a:srgbClr val="86112B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Infrastructure:</a:t>
            </a:r>
          </a:p>
          <a:p>
            <a:pPr marL="932688" lvl="2" indent="-457200" fontAlgn="auto">
              <a:buClr>
                <a:srgbClr val="86112B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Electricity</a:t>
            </a:r>
          </a:p>
          <a:p>
            <a:pPr marL="932688" lvl="2" indent="-457200" fontAlgn="auto">
              <a:buClr>
                <a:srgbClr val="86112B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ICT requirements</a:t>
            </a:r>
          </a:p>
          <a:p>
            <a:pPr marL="761238" lvl="2" indent="-285750" fontAlgn="auto">
              <a:buClr>
                <a:srgbClr val="86112B"/>
              </a:buClr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Logistics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22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63994"/>
            <a:ext cx="5254009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Thank you</a:t>
            </a:r>
            <a:endParaRPr lang="en-Z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tch02_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tch02_e.potx" id="{EEC74337-DA42-4A18-88BF-9D78A27AD453}" vid="{E1D86FBF-90BC-4611-A34B-6C6FD235C2C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potch02_e</Template>
  <TotalTime>8870</TotalTime>
  <Words>100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Calibri</vt:lpstr>
      <vt:lpstr>Calibri Light</vt:lpstr>
      <vt:lpstr>Wingdings</vt:lpstr>
      <vt:lpstr>Arial</vt:lpstr>
      <vt:lpstr>potch02_e</vt:lpstr>
      <vt:lpstr>Firms in international trade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Co-movement between China and advanced economies: recoupling or decoupling?</dc:title>
  <dc:creator>Carike Claassen</dc:creator>
  <cp:lastModifiedBy>Petrus Strydom</cp:lastModifiedBy>
  <cp:revision>37</cp:revision>
  <dcterms:created xsi:type="dcterms:W3CDTF">2015-08-31T06:46:30Z</dcterms:created>
  <dcterms:modified xsi:type="dcterms:W3CDTF">2016-09-16T10:12:55Z</dcterms:modified>
</cp:coreProperties>
</file>