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9" r:id="rId2"/>
    <p:sldId id="278" r:id="rId3"/>
    <p:sldId id="281" r:id="rId4"/>
    <p:sldId id="258" r:id="rId5"/>
  </p:sldIdLst>
  <p:sldSz cx="9144000" cy="6858000" type="screen4x3"/>
  <p:notesSz cx="6858000" cy="9144000"/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CC6"/>
    <a:srgbClr val="AB351D"/>
    <a:srgbClr val="86112B"/>
    <a:srgbClr val="924308"/>
    <a:srgbClr val="DB4617"/>
    <a:srgbClr val="E9B39B"/>
    <a:srgbClr val="716F6E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27" autoAdjust="0"/>
    <p:restoredTop sz="94660"/>
  </p:normalViewPr>
  <p:slideViewPr>
    <p:cSldViewPr>
      <p:cViewPr varScale="1">
        <p:scale>
          <a:sx n="69" d="100"/>
          <a:sy n="69" d="100"/>
        </p:scale>
        <p:origin x="-20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3297C9-EC96-4D14-A666-5EDDA482F8C3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4888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000" y="2340000"/>
            <a:ext cx="5400000" cy="10795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0000" y="3960000"/>
            <a:ext cx="6480000" cy="792162"/>
          </a:xfrm>
        </p:spPr>
        <p:txBody>
          <a:bodyPr/>
          <a:lstStyle>
            <a:lvl1pPr marL="0" indent="0" algn="l">
              <a:buFontTx/>
              <a:buNone/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63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C0DC-B671-4C4E-80D0-514AC39672FD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849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42988"/>
            <a:ext cx="4038600" cy="4894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042988"/>
            <a:ext cx="4038600" cy="4894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F893-AE80-4DF9-84F3-76A7EDF6FD9B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6869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EB35-9413-4A8D-A985-D6EABF65A240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8150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D1D5-0FC3-41E1-9669-803252E16B1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3676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44000"/>
            <a:ext cx="5111750" cy="48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044000"/>
            <a:ext cx="3008313" cy="48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5086-93AF-4B3B-BDA5-763B26BFE93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6102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8000" y="1080000"/>
            <a:ext cx="5400000" cy="39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8000" y="5148000"/>
            <a:ext cx="5400000" cy="72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4059F-98C3-4D1F-9020-8BD0C88761C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22133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042988"/>
            <a:ext cx="8229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ZA" altLang="en-US" smtClean="0"/>
          </a:p>
          <a:p>
            <a:pPr lvl="0"/>
            <a:r>
              <a:rPr lang="en-ZA" altLang="en-US" smtClean="0"/>
              <a:t>Click to edit Master text styles. </a:t>
            </a:r>
          </a:p>
          <a:p>
            <a:pPr lvl="1"/>
            <a:r>
              <a:rPr lang="en-ZA" altLang="en-US" smtClean="0"/>
              <a:t>Second level. Rest of the text</a:t>
            </a:r>
          </a:p>
          <a:p>
            <a:pPr lvl="2"/>
            <a:r>
              <a:rPr lang="en-ZA" altLang="en-US" smtClean="0"/>
              <a:t>Third level. Rest of the text</a:t>
            </a:r>
          </a:p>
          <a:p>
            <a:pPr lvl="3"/>
            <a:r>
              <a:rPr lang="en-ZA" altLang="en-US" smtClean="0"/>
              <a:t>Fourth level. Rest of the text</a:t>
            </a:r>
          </a:p>
          <a:p>
            <a:pPr lvl="4"/>
            <a:r>
              <a:rPr lang="en-ZA" altLang="en-US" smtClean="0"/>
              <a:t>Fifth level. Rest of the text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38613" y="6423025"/>
            <a:ext cx="86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716F6E"/>
                </a:solidFill>
              </a:defRPr>
            </a:lvl1pPr>
          </a:lstStyle>
          <a:p>
            <a:pPr>
              <a:defRPr/>
            </a:pPr>
            <a:fld id="{26825A26-BB8F-4653-8558-67349389897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6877272" cy="1080120"/>
          </a:xfrm>
        </p:spPr>
        <p:txBody>
          <a:bodyPr/>
          <a:lstStyle/>
          <a:p>
            <a:r>
              <a:rPr lang="en-ZA" dirty="0" smtClean="0"/>
              <a:t>Prof PDF </a:t>
            </a:r>
            <a:r>
              <a:rPr lang="en-ZA" dirty="0" err="1" smtClean="0"/>
              <a:t>Strydom</a:t>
            </a:r>
            <a:endParaRPr lang="en-ZA" dirty="0" smtClean="0"/>
          </a:p>
          <a:p>
            <a:r>
              <a:rPr lang="en-US" dirty="0" smtClean="0"/>
              <a:t>Extra-ordinary </a:t>
            </a:r>
            <a:r>
              <a:rPr lang="en-US" dirty="0" smtClean="0"/>
              <a:t>professor: </a:t>
            </a:r>
            <a:r>
              <a:rPr lang="en-US" dirty="0" smtClean="0"/>
              <a:t>School of </a:t>
            </a:r>
            <a:r>
              <a:rPr lang="en-US" dirty="0" smtClean="0"/>
              <a:t>Economics and TRADE research entity</a:t>
            </a:r>
            <a:endParaRPr lang="en-US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517232"/>
            <a:ext cx="5868144" cy="11635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67544" y="1628800"/>
            <a:ext cx="8676457" cy="1810059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International trade in the 21</a:t>
            </a:r>
            <a:r>
              <a:rPr kumimoji="0" lang="en-US" sz="3600" b="0" i="0" u="none" strike="noStrike" kern="1200" cap="all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st</a:t>
            </a: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 century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3438859"/>
            <a:ext cx="8997112" cy="494197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Trade and industrial policy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7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509120"/>
            <a:ext cx="5686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000" dirty="0" smtClean="0"/>
              <a:t>Trading in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role of firms</a:t>
            </a:r>
            <a:endParaRPr lang="en-ZA" sz="4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86265"/>
            <a:ext cx="9144000" cy="3414744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900" noProof="0" dirty="0" smtClean="0">
                <a:solidFill>
                  <a:sysClr val="windowText" lastClr="000000"/>
                </a:solidFill>
                <a:latin typeface="Gill Sans MT"/>
              </a:rPr>
              <a:t>1</a:t>
            </a:r>
            <a:r>
              <a:rPr kumimoji="0" lang="en-US" sz="5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. </a:t>
            </a:r>
            <a:r>
              <a:rPr kumimoji="0" lang="en-US" sz="5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New trade </a:t>
            </a:r>
            <a:r>
              <a:rPr kumimoji="0" lang="en-US" sz="5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patterns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: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</a:b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	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gvc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/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services /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intermediate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	goods</a:t>
            </a:r>
            <a:endParaRPr kumimoji="0" lang="en-US" sz="4000" b="0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845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7505" y="116632"/>
            <a:ext cx="8640960" cy="10593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2. 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New policy framework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7" y="1340768"/>
            <a:ext cx="4270085" cy="41995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Industrial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Policy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New theoretical framework (HW)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New opportunities in GVCs (TW)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Value added upgrading in supply chain (HW)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Package Deal Policies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27985" y="1340768"/>
            <a:ext cx="4645152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Trade Policy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Multilateral to Bilateral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Regional / Detailed commitments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(TW)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FTA /RTA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Demanding partners and complex (HW)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Anti-globalization sentiments (HW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Protectionism (HW)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92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63994"/>
            <a:ext cx="5254009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Thank you</a:t>
            </a:r>
            <a:endParaRPr lang="en-Z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tch02_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tch02_e.potx" id="{EEC74337-DA42-4A18-88BF-9D78A27AD453}" vid="{E1D86FBF-90BC-4611-A34B-6C6FD235C2C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potch02_e</Template>
  <TotalTime>8839</TotalTime>
  <Words>101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potch02_e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Co-movement between China and advanced economies: recoupling or decoupling?</dc:title>
  <dc:creator>Carike Claassen</dc:creator>
  <cp:lastModifiedBy>Wilma</cp:lastModifiedBy>
  <cp:revision>32</cp:revision>
  <dcterms:created xsi:type="dcterms:W3CDTF">2015-08-31T06:46:30Z</dcterms:created>
  <dcterms:modified xsi:type="dcterms:W3CDTF">2016-09-15T18:27:01Z</dcterms:modified>
</cp:coreProperties>
</file>