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4" r:id="rId6"/>
    <p:sldId id="270" r:id="rId7"/>
    <p:sldId id="275" r:id="rId8"/>
    <p:sldId id="280" r:id="rId9"/>
    <p:sldId id="261" r:id="rId10"/>
    <p:sldId id="278" r:id="rId11"/>
    <p:sldId id="282" r:id="rId12"/>
    <p:sldId id="279" r:id="rId13"/>
    <p:sldId id="263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176" autoAdjust="0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/>
    </p:cSldViewPr>
  </p:slideViewPr>
  <p:outlineViewPr>
    <p:cViewPr>
      <p:scale>
        <a:sx n="33" d="100"/>
        <a:sy n="33" d="100"/>
      </p:scale>
      <p:origin x="0" y="-251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3A1C0-B2C7-481C-BAE3-51BA29F4FCD8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538C3-4869-4FF0-B96E-D72CAE19FC2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95699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01841-3976-4B8F-95E1-DF985F0DFAAE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BE443-32D8-4974-A413-8AE6B4893BA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2585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BE443-32D8-4974-A413-8AE6B4893BA3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09090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BE443-32D8-4974-A413-8AE6B4893BA3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83401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BE443-32D8-4974-A413-8AE6B4893BA3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58691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BE443-32D8-4974-A413-8AE6B4893BA3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7924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BE443-32D8-4974-A413-8AE6B4893BA3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5322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BE443-32D8-4974-A413-8AE6B4893BA3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71637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BE443-32D8-4974-A413-8AE6B4893BA3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6381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BE443-32D8-4974-A413-8AE6B4893BA3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3543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BE443-32D8-4974-A413-8AE6B4893BA3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7245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7D539A-BB60-47F1-821B-074541C4D03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16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BE443-32D8-4974-A413-8AE6B4893BA3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80158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BE443-32D8-4974-A413-8AE6B4893BA3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74746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BE443-32D8-4974-A413-8AE6B4893BA3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0485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40DA-838E-42DA-B238-DBF14DF642C0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0C91-E5D9-4E1C-B7D9-DCAD778339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4626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40DA-838E-42DA-B238-DBF14DF642C0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0C91-E5D9-4E1C-B7D9-DCAD778339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2937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40DA-838E-42DA-B238-DBF14DF642C0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0C91-E5D9-4E1C-B7D9-DCAD778339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530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00138"/>
            <a:ext cx="12192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 smtClean="0">
              <a:solidFill>
                <a:schemeClr val="bg1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13" y="301627"/>
            <a:ext cx="11282705" cy="756707"/>
          </a:xfrm>
        </p:spPr>
        <p:txBody>
          <a:bodyPr>
            <a:normAutofit/>
          </a:bodyPr>
          <a:lstStyle>
            <a:lvl1pPr>
              <a:defRPr sz="3200" b="0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5667" y="1598613"/>
            <a:ext cx="1130300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2000" smtClean="0">
                <a:latin typeface="Tw Cen MT" panose="020B0602020104020603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11557000" y="6356351"/>
            <a:ext cx="4233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0CD1A-A1BA-404C-81A3-58A53C12A0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9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40DA-838E-42DA-B238-DBF14DF642C0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0C91-E5D9-4E1C-B7D9-DCAD778339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201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40DA-838E-42DA-B238-DBF14DF642C0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0C91-E5D9-4E1C-B7D9-DCAD778339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381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40DA-838E-42DA-B238-DBF14DF642C0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0C91-E5D9-4E1C-B7D9-DCAD778339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331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40DA-838E-42DA-B238-DBF14DF642C0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0C91-E5D9-4E1C-B7D9-DCAD778339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1182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40DA-838E-42DA-B238-DBF14DF642C0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0C91-E5D9-4E1C-B7D9-DCAD778339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6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40DA-838E-42DA-B238-DBF14DF642C0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0C91-E5D9-4E1C-B7D9-DCAD778339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412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40DA-838E-42DA-B238-DBF14DF642C0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0C91-E5D9-4E1C-B7D9-DCAD778339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533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40DA-838E-42DA-B238-DBF14DF642C0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0C91-E5D9-4E1C-B7D9-DCAD778339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7407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240DA-838E-42DA-B238-DBF14DF642C0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D0C91-E5D9-4E1C-B7D9-DCAD778339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5316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88659"/>
            <a:ext cx="8882130" cy="185075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990000"/>
                </a:solidFill>
              </a:rPr>
              <a:t>The role of small firms </a:t>
            </a:r>
            <a:r>
              <a:rPr lang="en-US" sz="4000" b="1" smtClean="0">
                <a:solidFill>
                  <a:srgbClr val="990000"/>
                </a:solidFill>
              </a:rPr>
              <a:t>in R/GVCs</a:t>
            </a:r>
            <a:endParaRPr lang="en-ZA" sz="4000" b="1" dirty="0">
              <a:solidFill>
                <a:srgbClr val="99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46588"/>
            <a:ext cx="9144000" cy="2357998"/>
          </a:xfrm>
        </p:spPr>
        <p:txBody>
          <a:bodyPr>
            <a:normAutofit/>
          </a:bodyPr>
          <a:lstStyle/>
          <a:p>
            <a:r>
              <a:rPr lang="en-US" dirty="0" smtClean="0"/>
              <a:t>Sonja Grater</a:t>
            </a:r>
          </a:p>
          <a:p>
            <a:r>
              <a:rPr lang="en-US" dirty="0" smtClean="0"/>
              <a:t>TRADE Research Entity</a:t>
            </a:r>
          </a:p>
          <a:p>
            <a:r>
              <a:rPr lang="en-US" dirty="0" smtClean="0"/>
              <a:t>North-West University (NWU), South Africa</a:t>
            </a:r>
          </a:p>
          <a:p>
            <a:endParaRPr lang="en-US" dirty="0"/>
          </a:p>
          <a:p>
            <a:r>
              <a:rPr lang="en-US" dirty="0" smtClean="0"/>
              <a:t>WTO-Chair SAIIA Workshop, 22 September 2016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095" y="209987"/>
            <a:ext cx="4163414" cy="8203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672694" y="6322385"/>
            <a:ext cx="2364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effectLst/>
                <a:latin typeface="Open Sans"/>
                <a:ea typeface="MS Mincho" panose="02020609040205080304" pitchFamily="49" charset="-128"/>
                <a:cs typeface="Times New Roman" panose="02020603050405020304" pitchFamily="18" charset="0"/>
              </a:rPr>
              <a:t>www.nwu.ac.za/trade</a:t>
            </a:r>
            <a:endParaRPr lang="en-ZA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1698171" cy="168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048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9501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World Bank Enterprise survey</a:t>
            </a:r>
            <a:br>
              <a:rPr lang="en-US" dirty="0">
                <a:solidFill>
                  <a:srgbClr val="990000"/>
                </a:solidFill>
              </a:rPr>
            </a:br>
            <a:r>
              <a:rPr lang="en-US" sz="3600" dirty="0">
                <a:solidFill>
                  <a:srgbClr val="990000"/>
                </a:solidFill>
              </a:rPr>
              <a:t>(2007 – 937 firms) </a:t>
            </a:r>
            <a:endParaRPr lang="en-ZA" dirty="0">
              <a:solidFill>
                <a:srgbClr val="99000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432634"/>
              </p:ext>
            </p:extLst>
          </p:nvPr>
        </p:nvGraphicFramePr>
        <p:xfrm>
          <a:off x="339503" y="1325562"/>
          <a:ext cx="11035633" cy="5412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35063"/>
                <a:gridCol w="1841133"/>
                <a:gridCol w="1841133"/>
                <a:gridCol w="1654330"/>
                <a:gridCol w="1563974"/>
              </a:tblGrid>
              <a:tr h="42211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INDICATOR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FIRM</a:t>
                      </a:r>
                      <a:r>
                        <a:rPr lang="en-US" sz="2000" b="1" baseline="0" dirty="0" smtClean="0"/>
                        <a:t> SIZE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SOUTH</a:t>
                      </a:r>
                      <a:r>
                        <a:rPr lang="en-US" sz="2000" b="1" baseline="0" dirty="0" smtClean="0"/>
                        <a:t> AFRICA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SSA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WORLD</a:t>
                      </a:r>
                      <a:endParaRPr lang="en-ZA" sz="2000" b="1" dirty="0"/>
                    </a:p>
                  </a:txBody>
                  <a:tcPr/>
                </a:tc>
              </a:tr>
              <a:tr h="42211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FORWARD LINKAGES:</a:t>
                      </a:r>
                      <a:endParaRPr lang="en-ZA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8708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Proportion of total sales exported directly (%) </a:t>
                      </a:r>
                      <a:endParaRPr lang="en-ZA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Z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2.5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3.9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5.9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2119">
                <a:tc>
                  <a:txBody>
                    <a:bodyPr/>
                    <a:lstStyle/>
                    <a:p>
                      <a:endParaRPr lang="en-Z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Small (5-19)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0.8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4.0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74959">
                <a:tc>
                  <a:txBody>
                    <a:bodyPr/>
                    <a:lstStyle/>
                    <a:p>
                      <a:endParaRPr lang="en-Z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Medium (20-99)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2.8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5.0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7.2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22119">
                <a:tc>
                  <a:txBody>
                    <a:bodyPr/>
                    <a:lstStyle/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Large</a:t>
                      </a:r>
                      <a:r>
                        <a:rPr lang="en-US" sz="2000" baseline="0" dirty="0" smtClean="0"/>
                        <a:t> (100+)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8.1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10.0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16.4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38708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Proportion of total sales exported indirectly (%)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2.9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2.8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2119">
                <a:tc>
                  <a:txBody>
                    <a:bodyPr/>
                    <a:lstStyle/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Small (5-19)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0.9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2.4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2.2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74959">
                <a:tc>
                  <a:txBody>
                    <a:bodyPr/>
                    <a:lstStyle/>
                    <a:p>
                      <a:endParaRPr lang="en-Z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Medium (20-99)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1.6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3.8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3.6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22119">
                <a:tc>
                  <a:txBody>
                    <a:bodyPr/>
                    <a:lstStyle/>
                    <a:p>
                      <a:endParaRPr lang="en-Z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Large</a:t>
                      </a:r>
                      <a:r>
                        <a:rPr lang="en-US" sz="2000" baseline="0" dirty="0" smtClean="0"/>
                        <a:t> (100+)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4.2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6.3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6170" y="-1"/>
            <a:ext cx="3635829" cy="7163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0076" y="25967"/>
            <a:ext cx="847417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03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1030288"/>
            <a:ext cx="10515600" cy="9295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WTO World Trade Report 2016</a:t>
            </a:r>
            <a:br>
              <a:rPr lang="en-US" dirty="0" smtClean="0">
                <a:solidFill>
                  <a:srgbClr val="990000"/>
                </a:solidFill>
              </a:rPr>
            </a:br>
            <a:endParaRPr lang="en-ZA" dirty="0">
              <a:solidFill>
                <a:srgbClr val="99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199" y="1850588"/>
            <a:ext cx="10853057" cy="460496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"Levelling the trading field for SMEs"</a:t>
            </a:r>
          </a:p>
          <a:p>
            <a:endParaRPr lang="en-US" dirty="0" smtClean="0"/>
          </a:p>
          <a:p>
            <a:r>
              <a:rPr lang="en-US" dirty="0" smtClean="0"/>
              <a:t>To be launched at the WTO Public Forum 27-29 Sept 2016</a:t>
            </a:r>
            <a:endParaRPr lang="en-US" dirty="0"/>
          </a:p>
          <a:p>
            <a:endParaRPr lang="en-US" dirty="0" smtClean="0"/>
          </a:p>
          <a:p>
            <a:pPr algn="just"/>
            <a:r>
              <a:rPr lang="en-ZA" i="1" dirty="0" smtClean="0"/>
              <a:t>"SMEs </a:t>
            </a:r>
            <a:r>
              <a:rPr lang="en-ZA" i="1" dirty="0"/>
              <a:t>participating in GVCs can benefit from </a:t>
            </a:r>
            <a:r>
              <a:rPr lang="en-ZA" i="1" dirty="0" smtClean="0"/>
              <a:t>commercial linkages </a:t>
            </a:r>
            <a:r>
              <a:rPr lang="en-ZA" i="1" dirty="0"/>
              <a:t>with customers and suppliers, including foreign suppliers, as well as training and </a:t>
            </a:r>
            <a:r>
              <a:rPr lang="en-ZA" i="1" dirty="0" smtClean="0"/>
              <a:t>increased competition</a:t>
            </a:r>
            <a:r>
              <a:rPr lang="en-ZA" i="1" dirty="0"/>
              <a:t>, which can further increase the likelihood of exporting. Ultimately, the opportunity </a:t>
            </a:r>
            <a:r>
              <a:rPr lang="en-ZA" i="1" dirty="0" smtClean="0"/>
              <a:t>for these </a:t>
            </a:r>
            <a:r>
              <a:rPr lang="en-ZA" i="1" dirty="0"/>
              <a:t>SMEs to </a:t>
            </a:r>
            <a:r>
              <a:rPr lang="en-ZA" i="1" dirty="0" smtClean="0"/>
              <a:t>further internationalize </a:t>
            </a:r>
            <a:r>
              <a:rPr lang="en-ZA" i="1" dirty="0"/>
              <a:t>will depend on their capacity to absorb the </a:t>
            </a:r>
            <a:r>
              <a:rPr lang="en-ZA" i="1" dirty="0" smtClean="0"/>
              <a:t>spill-overs from participating </a:t>
            </a:r>
            <a:r>
              <a:rPr lang="en-ZA" i="1" dirty="0"/>
              <a:t>in global value chains</a:t>
            </a:r>
            <a:r>
              <a:rPr lang="en-ZA" i="1" dirty="0" smtClean="0"/>
              <a:t>."</a:t>
            </a:r>
          </a:p>
          <a:p>
            <a:pPr algn="just"/>
            <a:r>
              <a:rPr lang="en-US" dirty="0"/>
              <a:t>Data limitations - World Bank Enterprise Survey and OECD's Trade by Enterprise Characteristics (TEC) database</a:t>
            </a:r>
          </a:p>
          <a:p>
            <a:pPr algn="just"/>
            <a:endParaRPr lang="en-US" i="1" dirty="0" smtClean="0"/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3900" y="18481"/>
            <a:ext cx="3848100" cy="7581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672694" y="6322385"/>
            <a:ext cx="2364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effectLst/>
                <a:latin typeface="Open Sans"/>
                <a:ea typeface="MS Mincho" panose="02020609040205080304" pitchFamily="49" charset="-128"/>
                <a:cs typeface="Times New Roman" panose="02020603050405020304" pitchFamily="18" charset="0"/>
              </a:rPr>
              <a:t>www.nwu.ac.za/trade</a:t>
            </a:r>
            <a:endParaRPr lang="en-ZA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8871" y="71049"/>
            <a:ext cx="844335" cy="8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20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1030288"/>
            <a:ext cx="10515600" cy="9295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Policy implications for South Africa</a:t>
            </a:r>
            <a:br>
              <a:rPr lang="en-US" dirty="0" smtClean="0">
                <a:solidFill>
                  <a:srgbClr val="990000"/>
                </a:solidFill>
              </a:rPr>
            </a:br>
            <a:endParaRPr lang="en-ZA" dirty="0">
              <a:solidFill>
                <a:srgbClr val="99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199" y="1850589"/>
            <a:ext cx="11199309" cy="48411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SMEs play central role in econ growth, job creation and women </a:t>
            </a:r>
            <a:r>
              <a:rPr lang="en-US" dirty="0" smtClean="0"/>
              <a:t>empowerment</a:t>
            </a:r>
            <a:endParaRPr lang="en-US" dirty="0" smtClean="0"/>
          </a:p>
          <a:p>
            <a:r>
              <a:rPr lang="en-US" dirty="0" smtClean="0"/>
              <a:t>GVCs offer important opportunities for SMEs, especially in services</a:t>
            </a:r>
          </a:p>
          <a:p>
            <a:r>
              <a:rPr lang="en-US" dirty="0" smtClean="0"/>
              <a:t>But bottlenecks must be addressed to enhance GVC integration</a:t>
            </a:r>
          </a:p>
          <a:p>
            <a:r>
              <a:rPr lang="en-US" dirty="0" smtClean="0"/>
              <a:t>Trade policy must cater for SME needs (tariff profiles, non-tariff measures)</a:t>
            </a:r>
          </a:p>
          <a:p>
            <a:r>
              <a:rPr lang="en-US" dirty="0"/>
              <a:t>Link SMEs with </a:t>
            </a:r>
            <a:r>
              <a:rPr lang="en-US" dirty="0" smtClean="0"/>
              <a:t>larger firms in GVCs </a:t>
            </a:r>
            <a:r>
              <a:rPr lang="en-US" dirty="0"/>
              <a:t>(ICT is crucial</a:t>
            </a:r>
            <a:r>
              <a:rPr lang="en-US" dirty="0" smtClean="0"/>
              <a:t>)</a:t>
            </a:r>
          </a:p>
          <a:p>
            <a:r>
              <a:rPr lang="en-US" dirty="0"/>
              <a:t>Public-private partnerships, increase government procurement from </a:t>
            </a:r>
            <a:r>
              <a:rPr lang="en-US" dirty="0" smtClean="0"/>
              <a:t>SMEs</a:t>
            </a:r>
          </a:p>
          <a:p>
            <a:r>
              <a:rPr lang="en-US" dirty="0" smtClean="0"/>
              <a:t>Specific focus to medium-sized firms as they have the greatest potential</a:t>
            </a:r>
            <a:endParaRPr lang="en-US" dirty="0"/>
          </a:p>
          <a:p>
            <a:r>
              <a:rPr lang="en-US" dirty="0"/>
              <a:t>Incubators for new small firms, such as </a:t>
            </a:r>
            <a:r>
              <a:rPr lang="en-US" dirty="0" err="1"/>
              <a:t>SmartXchange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SMME Incubator in KZN – </a:t>
            </a:r>
            <a:r>
              <a:rPr lang="en-US" dirty="0" err="1"/>
              <a:t>MICTe</a:t>
            </a:r>
            <a:r>
              <a:rPr lang="en-US" dirty="0"/>
              <a:t> sector</a:t>
            </a:r>
          </a:p>
          <a:p>
            <a:pPr lvl="1"/>
            <a:r>
              <a:rPr lang="en-US" dirty="0"/>
              <a:t>Assist development of </a:t>
            </a:r>
            <a:r>
              <a:rPr lang="en-US" dirty="0" smtClean="0"/>
              <a:t>SMMEs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7492" y="101119"/>
            <a:ext cx="3739705" cy="73681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672694" y="6322385"/>
            <a:ext cx="2364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effectLst/>
                <a:latin typeface="Open Sans"/>
                <a:ea typeface="MS Mincho" panose="02020609040205080304" pitchFamily="49" charset="-128"/>
                <a:cs typeface="Times New Roman" panose="02020603050405020304" pitchFamily="18" charset="0"/>
              </a:rPr>
              <a:t>www.nwu.ac.za/trade</a:t>
            </a:r>
            <a:endParaRPr lang="en-ZA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0075" y="101119"/>
            <a:ext cx="847417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005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88658"/>
            <a:ext cx="9144000" cy="170466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990000"/>
                </a:solidFill>
              </a:rPr>
              <a:t>Thank you</a:t>
            </a:r>
            <a:endParaRPr lang="en-ZA" sz="4000" b="1" dirty="0">
              <a:solidFill>
                <a:srgbClr val="99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46588"/>
            <a:ext cx="9144000" cy="2357998"/>
          </a:xfrm>
        </p:spPr>
        <p:txBody>
          <a:bodyPr>
            <a:normAutofit/>
          </a:bodyPr>
          <a:lstStyle/>
          <a:p>
            <a:r>
              <a:rPr lang="en-US" dirty="0" smtClean="0"/>
              <a:t>Sonja Grater</a:t>
            </a:r>
          </a:p>
          <a:p>
            <a:r>
              <a:rPr lang="en-US" dirty="0" smtClean="0"/>
              <a:t>TRADE Research Entity</a:t>
            </a:r>
          </a:p>
          <a:p>
            <a:r>
              <a:rPr lang="en-US" dirty="0" smtClean="0"/>
              <a:t>North-West University (NWU), South Africa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095" y="209987"/>
            <a:ext cx="4163414" cy="8203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672694" y="6322385"/>
            <a:ext cx="2364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effectLst/>
                <a:latin typeface="Open Sans"/>
                <a:ea typeface="MS Mincho" panose="02020609040205080304" pitchFamily="49" charset="-128"/>
                <a:cs typeface="Times New Roman" panose="02020603050405020304" pitchFamily="18" charset="0"/>
              </a:rPr>
              <a:t>www.nwu.ac.za/trade</a:t>
            </a:r>
            <a:endParaRPr lang="en-ZA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7318" y="353434"/>
            <a:ext cx="847417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96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427351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Aim of presentation</a:t>
            </a:r>
            <a:endParaRPr lang="en-ZA" dirty="0">
              <a:solidFill>
                <a:srgbClr val="99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Understanding SMEs</a:t>
            </a:r>
          </a:p>
          <a:p>
            <a:r>
              <a:rPr lang="en-ZA" dirty="0" err="1" smtClean="0"/>
              <a:t>Internasionalisation</a:t>
            </a:r>
            <a:r>
              <a:rPr lang="en-ZA" dirty="0" smtClean="0"/>
              <a:t> of SMEs</a:t>
            </a:r>
          </a:p>
          <a:p>
            <a:r>
              <a:rPr lang="en-US" dirty="0" smtClean="0"/>
              <a:t>Indirect trade and GVC </a:t>
            </a:r>
            <a:r>
              <a:rPr lang="en-US" dirty="0"/>
              <a:t>p</a:t>
            </a:r>
            <a:r>
              <a:rPr lang="en-US" dirty="0" smtClean="0"/>
              <a:t>articipation of SMEs</a:t>
            </a:r>
          </a:p>
          <a:p>
            <a:r>
              <a:rPr lang="en-US" dirty="0" smtClean="0"/>
              <a:t>SMEs in South Africa</a:t>
            </a:r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1242" y="154581"/>
            <a:ext cx="3880757" cy="7646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672694" y="6322385"/>
            <a:ext cx="2364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effectLst/>
                <a:latin typeface="Open Sans"/>
                <a:ea typeface="MS Mincho" panose="02020609040205080304" pitchFamily="49" charset="-128"/>
                <a:cs typeface="Times New Roman" panose="02020603050405020304" pitchFamily="18" charset="0"/>
              </a:rPr>
              <a:t>www.nwu.ac.za/trade</a:t>
            </a:r>
            <a:endParaRPr lang="en-ZA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8243" y="538"/>
            <a:ext cx="925286" cy="91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27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427351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Understanding SMEs</a:t>
            </a:r>
            <a:endParaRPr lang="en-ZA" dirty="0">
              <a:solidFill>
                <a:srgbClr val="99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199" y="1594121"/>
            <a:ext cx="11016343" cy="4887058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Commonly used </a:t>
            </a:r>
            <a:r>
              <a:rPr lang="en-ZA" dirty="0"/>
              <a:t>definition of SMEs:</a:t>
            </a:r>
          </a:p>
          <a:p>
            <a:pPr lvl="1"/>
            <a:r>
              <a:rPr lang="en-ZA" dirty="0"/>
              <a:t>Medium: </a:t>
            </a:r>
            <a:r>
              <a:rPr lang="en-ZA" dirty="0" smtClean="0"/>
              <a:t>50-100 (250/500) </a:t>
            </a:r>
            <a:r>
              <a:rPr lang="en-ZA" dirty="0"/>
              <a:t>employees</a:t>
            </a:r>
          </a:p>
          <a:p>
            <a:pPr lvl="1"/>
            <a:r>
              <a:rPr lang="en-ZA" dirty="0"/>
              <a:t>Small: 10-49 employees</a:t>
            </a:r>
          </a:p>
          <a:p>
            <a:pPr lvl="1"/>
            <a:r>
              <a:rPr lang="en-ZA" dirty="0"/>
              <a:t>Micro: less than 10 employees</a:t>
            </a:r>
          </a:p>
          <a:p>
            <a:r>
              <a:rPr lang="en-ZA" dirty="0" smtClean="0"/>
              <a:t>Large </a:t>
            </a:r>
            <a:r>
              <a:rPr lang="en-ZA" dirty="0"/>
              <a:t>amount of SMEs in developing countries are informal (not registered for tax purposes)</a:t>
            </a:r>
          </a:p>
          <a:p>
            <a:r>
              <a:rPr lang="en-ZA" dirty="0"/>
              <a:t>"Missing middle</a:t>
            </a:r>
            <a:r>
              <a:rPr lang="en-ZA" dirty="0" smtClean="0"/>
              <a:t>" in developing countries i.e. a </a:t>
            </a:r>
            <a:r>
              <a:rPr lang="en-ZA" dirty="0"/>
              <a:t>lack of medium-sized enterprises that are </a:t>
            </a:r>
            <a:r>
              <a:rPr lang="en-ZA" dirty="0" smtClean="0"/>
              <a:t>growth-oriented </a:t>
            </a:r>
            <a:r>
              <a:rPr lang="en-ZA" dirty="0"/>
              <a:t>and sustainable</a:t>
            </a:r>
          </a:p>
          <a:p>
            <a:r>
              <a:rPr lang="en-ZA" dirty="0"/>
              <a:t>SMEs in developing </a:t>
            </a:r>
            <a:r>
              <a:rPr lang="en-ZA" dirty="0" smtClean="0"/>
              <a:t>countries are less </a:t>
            </a:r>
            <a:r>
              <a:rPr lang="en-ZA" dirty="0"/>
              <a:t>productive than their counterparts </a:t>
            </a:r>
            <a:r>
              <a:rPr lang="en-ZA" dirty="0" smtClean="0"/>
              <a:t>in developed countries - engage </a:t>
            </a:r>
            <a:r>
              <a:rPr lang="en-ZA" dirty="0"/>
              <a:t>in more labour-intensive </a:t>
            </a:r>
            <a:r>
              <a:rPr lang="en-ZA" dirty="0" smtClean="0"/>
              <a:t>activities (such </a:t>
            </a:r>
            <a:r>
              <a:rPr lang="en-ZA" dirty="0"/>
              <a:t>as farming or mining) </a:t>
            </a:r>
          </a:p>
          <a:p>
            <a:r>
              <a:rPr lang="en-ZA" dirty="0"/>
              <a:t>These activities do not produce the same economies of scale and cost efficiencies as more capital-intensive activities, such as </a:t>
            </a:r>
            <a:r>
              <a:rPr lang="en-ZA" dirty="0" smtClean="0"/>
              <a:t>manufacturing</a:t>
            </a:r>
            <a:endParaRPr lang="en-ZA" dirty="0"/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8586" y="190436"/>
            <a:ext cx="3913414" cy="7710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672694" y="6322385"/>
            <a:ext cx="2364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effectLst/>
                <a:latin typeface="Open Sans"/>
                <a:ea typeface="MS Mincho" panose="02020609040205080304" pitchFamily="49" charset="-128"/>
                <a:cs typeface="Times New Roman" panose="02020603050405020304" pitchFamily="18" charset="0"/>
              </a:rPr>
              <a:t>www.nwu.ac.za/trade</a:t>
            </a:r>
            <a:endParaRPr lang="en-ZA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207" y="115670"/>
            <a:ext cx="926672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58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824248"/>
            <a:ext cx="10515600" cy="928666"/>
          </a:xfrm>
        </p:spPr>
        <p:txBody>
          <a:bodyPr/>
          <a:lstStyle/>
          <a:p>
            <a:r>
              <a:rPr lang="en-ZA" dirty="0" smtClean="0">
                <a:solidFill>
                  <a:srgbClr val="990000"/>
                </a:solidFill>
              </a:rPr>
              <a:t>Internationalisation of SMEs</a:t>
            </a:r>
            <a:endParaRPr lang="en-ZA" dirty="0">
              <a:solidFill>
                <a:srgbClr val="99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199" y="1825624"/>
            <a:ext cx="10989039" cy="46495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Strategies to engage in international activities:</a:t>
            </a:r>
          </a:p>
          <a:p>
            <a:pPr lvl="1"/>
            <a:r>
              <a:rPr lang="en-US" dirty="0" smtClean="0"/>
              <a:t>Direct exports</a:t>
            </a:r>
          </a:p>
          <a:p>
            <a:pPr lvl="1"/>
            <a:r>
              <a:rPr lang="en-US" dirty="0" smtClean="0"/>
              <a:t>Indirect exports (selling to other domestic firms involved in GVCs)</a:t>
            </a:r>
          </a:p>
          <a:p>
            <a:pPr lvl="1"/>
            <a:r>
              <a:rPr lang="en-US" dirty="0" smtClean="0"/>
              <a:t>Non-equity contractual agreements (franchising, licensing, export consortia)</a:t>
            </a:r>
          </a:p>
          <a:p>
            <a:pPr lvl="1"/>
            <a:r>
              <a:rPr lang="en-US" dirty="0" smtClean="0"/>
              <a:t>FDI (Greenfield investments and M&amp;As)</a:t>
            </a:r>
          </a:p>
          <a:p>
            <a:r>
              <a:rPr lang="en-US" dirty="0" smtClean="0"/>
              <a:t>Indirect exports is the least risky, can gain access to international markets without upfront capital outlays</a:t>
            </a:r>
          </a:p>
          <a:p>
            <a:r>
              <a:rPr lang="en-US" dirty="0" smtClean="0"/>
              <a:t>Bottlenecks: </a:t>
            </a:r>
            <a:r>
              <a:rPr lang="en-US" sz="2400" dirty="0" smtClean="0"/>
              <a:t>access to finance, entering new markets, access to technology and innovation, skills, trade costs</a:t>
            </a:r>
          </a:p>
          <a:p>
            <a:r>
              <a:rPr lang="en-US" dirty="0" smtClean="0"/>
              <a:t>SMEs in LDCs: 88% of firms, direct trade participation is low (Africa only 3% of SME sales are direct exports)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4914" y="3947"/>
            <a:ext cx="3897086" cy="7678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672694" y="6322385"/>
            <a:ext cx="2364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effectLst/>
                <a:latin typeface="Open Sans"/>
                <a:ea typeface="MS Mincho" panose="02020609040205080304" pitchFamily="49" charset="-128"/>
                <a:cs typeface="Times New Roman" panose="02020603050405020304" pitchFamily="18" charset="0"/>
              </a:rPr>
              <a:t>www.nwu.ac.za/trade</a:t>
            </a:r>
            <a:endParaRPr lang="en-ZA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8242" y="3947"/>
            <a:ext cx="926672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10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824248"/>
            <a:ext cx="10515600" cy="928666"/>
          </a:xfrm>
        </p:spPr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Indirect trade and GVCs</a:t>
            </a:r>
            <a:endParaRPr lang="en-ZA" dirty="0">
              <a:solidFill>
                <a:srgbClr val="99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SMEs rather connect indirectly to global markets – supply goods and services to other domestic firms that export</a:t>
            </a:r>
          </a:p>
          <a:p>
            <a:r>
              <a:rPr lang="en-US" dirty="0" smtClean="0"/>
              <a:t>Goods and services can be exported indirectly as intermediate inputs, incorporated in products exported through larger firms</a:t>
            </a:r>
          </a:p>
          <a:p>
            <a:r>
              <a:rPr lang="en-US" dirty="0"/>
              <a:t>M</a:t>
            </a:r>
            <a:r>
              <a:rPr lang="en-US" dirty="0" smtClean="0"/>
              <a:t>anufacturing SMEs may be contracted to produce certain parts according to specifications of other companies – thereby enter value chains</a:t>
            </a:r>
          </a:p>
          <a:p>
            <a:r>
              <a:rPr lang="en-US" dirty="0" smtClean="0"/>
              <a:t>SMEs can therefore participate in GVCs through larger firms</a:t>
            </a:r>
          </a:p>
          <a:p>
            <a:r>
              <a:rPr lang="en-US" dirty="0" smtClean="0"/>
              <a:t>Backward and forward linkages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4528" y="3947"/>
            <a:ext cx="3717471" cy="73243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672694" y="6322385"/>
            <a:ext cx="2364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effectLst/>
                <a:latin typeface="Open Sans"/>
                <a:ea typeface="MS Mincho" panose="02020609040205080304" pitchFamily="49" charset="-128"/>
                <a:cs typeface="Times New Roman" panose="02020603050405020304" pitchFamily="18" charset="0"/>
              </a:rPr>
              <a:t>www.nwu.ac.za/trade</a:t>
            </a:r>
            <a:endParaRPr lang="en-ZA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3492" y="0"/>
            <a:ext cx="926672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1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30663" y="1599989"/>
            <a:ext cx="11881104" cy="4274967"/>
            <a:chOff x="1647427" y="1419068"/>
            <a:chExt cx="9026012" cy="4274967"/>
          </a:xfrm>
        </p:grpSpPr>
        <p:sp>
          <p:nvSpPr>
            <p:cNvPr id="8" name="Rectangle 7"/>
            <p:cNvSpPr/>
            <p:nvPr/>
          </p:nvSpPr>
          <p:spPr bwMode="auto">
            <a:xfrm>
              <a:off x="1788952" y="1500714"/>
              <a:ext cx="2282312" cy="1175657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chemeClr val="bg1"/>
                  </a:solidFill>
                  <a:latin typeface="Tw Cen MT" panose="020B0602020104020603" pitchFamily="34" charset="0"/>
                  <a:cs typeface="Times New Roman" pitchFamily="18" charset="0"/>
                </a:rPr>
                <a:t>Backward integration 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 dirty="0">
                  <a:solidFill>
                    <a:schemeClr val="bg1"/>
                  </a:solidFill>
                  <a:latin typeface="Tw Cen MT" panose="020B0602020104020603" pitchFamily="34" charset="0"/>
                  <a:cs typeface="Times New Roman" pitchFamily="18" charset="0"/>
                </a:rPr>
                <a:t>= imports</a:t>
              </a:r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5107378" y="1419068"/>
              <a:ext cx="1535541" cy="1405772"/>
            </a:xfrm>
            <a:prstGeom prst="ellipse">
              <a:avLst/>
            </a:prstGeom>
            <a:solidFill>
              <a:srgbClr val="C00000">
                <a:alpha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dirty="0">
                  <a:solidFill>
                    <a:schemeClr val="bg1"/>
                  </a:solidFill>
                  <a:latin typeface="Tw Cen MT" panose="020B0602020104020603" pitchFamily="34" charset="0"/>
                  <a:cs typeface="Times New Roman" pitchFamily="18" charset="0"/>
                </a:rPr>
                <a:t>Country  A’s Exporters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705522" y="1500713"/>
              <a:ext cx="2282312" cy="1175657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  <a:latin typeface="Tw Cen MT" panose="020B0602020104020603" pitchFamily="34" charset="0"/>
                  <a:cs typeface="Times New Roman" pitchFamily="18" charset="0"/>
                </a:rPr>
                <a:t>Forward   integration 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bg1"/>
                  </a:solidFill>
                  <a:latin typeface="Tw Cen MT" panose="020B0602020104020603" pitchFamily="34" charset="0"/>
                  <a:cs typeface="Times New Roman" pitchFamily="18" charset="0"/>
                </a:rPr>
                <a:t>= exports</a:t>
              </a:r>
            </a:p>
          </p:txBody>
        </p:sp>
        <p:sp>
          <p:nvSpPr>
            <p:cNvPr id="11" name="Right Arrow 10"/>
            <p:cNvSpPr/>
            <p:nvPr/>
          </p:nvSpPr>
          <p:spPr bwMode="auto">
            <a:xfrm rot="10800000">
              <a:off x="4297369" y="1835447"/>
              <a:ext cx="583905" cy="506186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indent="-115888" fontAlgn="base">
                <a:spcBef>
                  <a:spcPct val="50000"/>
                </a:spcBef>
                <a:spcAft>
                  <a:spcPct val="0"/>
                </a:spcAft>
                <a:buFontTx/>
                <a:buChar char="•"/>
              </a:pPr>
              <a:endParaRPr lang="en-US" sz="1300"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6944774" y="1835447"/>
              <a:ext cx="583905" cy="506186"/>
            </a:xfrm>
            <a:prstGeom prst="rightArrow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115888" indent="-115888" fontAlgn="base">
                <a:spcBef>
                  <a:spcPct val="50000"/>
                </a:spcBef>
                <a:spcAft>
                  <a:spcPct val="0"/>
                </a:spcAft>
                <a:buFontTx/>
                <a:buChar char="•"/>
              </a:pPr>
              <a:endParaRPr lang="en-US" sz="1300">
                <a:latin typeface="Trebuchet MS" pitchFamily="34" charset="0"/>
                <a:cs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647427" y="2926735"/>
              <a:ext cx="299533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Tw Cen MT" panose="020B0602020104020603" pitchFamily="34" charset="0"/>
                </a:rPr>
                <a:t>Pull: </a:t>
              </a:r>
              <a:r>
                <a:rPr lang="en-US" dirty="0">
                  <a:latin typeface="Tw Cen MT" panose="020B0602020104020603" pitchFamily="34" charset="0"/>
                </a:rPr>
                <a:t>access to imported capital, technology, skills.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668148" y="2877750"/>
              <a:ext cx="300529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accent3"/>
                  </a:solidFill>
                  <a:latin typeface="Tw Cen MT" panose="020B0602020104020603" pitchFamily="34" charset="0"/>
                </a:rPr>
                <a:t>Push</a:t>
              </a:r>
              <a:r>
                <a:rPr lang="en-US" dirty="0">
                  <a:latin typeface="Tw Cen MT" panose="020B0602020104020603" pitchFamily="34" charset="0"/>
                </a:rPr>
                <a:t>: demand for high standards of quality, timeliness, efficiency.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22593" y="3120200"/>
              <a:ext cx="19714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C00000"/>
                  </a:solidFill>
                  <a:latin typeface="Tw Cen MT" panose="020B0602020104020603" pitchFamily="34" charset="0"/>
                </a:rPr>
                <a:t>Productivity   effects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4482949" y="3392508"/>
              <a:ext cx="851048" cy="0"/>
            </a:xfrm>
            <a:prstGeom prst="straightConnector1">
              <a:avLst/>
            </a:prstGeom>
            <a:noFill/>
            <a:ln w="603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H="1">
              <a:off x="6816640" y="3392508"/>
              <a:ext cx="851048" cy="0"/>
            </a:xfrm>
            <a:prstGeom prst="straightConnector1">
              <a:avLst/>
            </a:prstGeom>
            <a:noFill/>
            <a:ln w="603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grpSp>
          <p:nvGrpSpPr>
            <p:cNvPr id="2" name="Group 1"/>
            <p:cNvGrpSpPr/>
            <p:nvPr/>
          </p:nvGrpSpPr>
          <p:grpSpPr>
            <a:xfrm>
              <a:off x="1794388" y="4216707"/>
              <a:ext cx="8605413" cy="1477328"/>
              <a:chOff x="270387" y="4216707"/>
              <a:chExt cx="8605413" cy="1477328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6138249" y="4216707"/>
                <a:ext cx="2737551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accent3"/>
                    </a:solidFill>
                    <a:latin typeface="Tw Cen MT" panose="020B0602020104020603" pitchFamily="34" charset="0"/>
                  </a:rPr>
                  <a:t>Indirect value added (IVA)</a:t>
                </a:r>
                <a:r>
                  <a:rPr lang="en-US" dirty="0">
                    <a:latin typeface="Tw Cen MT" panose="020B0602020104020603" pitchFamily="34" charset="0"/>
                  </a:rPr>
                  <a:t>: </a:t>
                </a:r>
                <a:r>
                  <a:rPr lang="en-US" i="1" dirty="0">
                    <a:latin typeface="Tw Cen MT" panose="020B0602020104020603" pitchFamily="34" charset="0"/>
                  </a:rPr>
                  <a:t>share of exports embodied in exports of partner countries</a:t>
                </a:r>
                <a:endParaRPr lang="en-US" dirty="0">
                  <a:latin typeface="Tw Cen MT" panose="020B0602020104020603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493153" y="4257771"/>
                <a:ext cx="19714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C00000"/>
                    </a:solidFill>
                    <a:latin typeface="Tw Cen MT" panose="020B0602020104020603" pitchFamily="34" charset="0"/>
                  </a:rPr>
                  <a:t>Measurement concept</a:t>
                </a:r>
              </a:p>
            </p:txBody>
          </p:sp>
          <p:cxnSp>
            <p:nvCxnSpPr>
              <p:cNvPr id="34" name="Straight Arrow Connector 33"/>
              <p:cNvCxnSpPr/>
              <p:nvPr/>
            </p:nvCxnSpPr>
            <p:spPr bwMode="auto">
              <a:xfrm>
                <a:off x="2855538" y="4530080"/>
                <a:ext cx="851048" cy="0"/>
              </a:xfrm>
              <a:prstGeom prst="straightConnector1">
                <a:avLst/>
              </a:prstGeom>
              <a:noFill/>
              <a:ln w="60325" cap="flat" cmpd="sng" algn="ctr">
                <a:solidFill>
                  <a:srgbClr val="C00000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cxnSp>
            <p:nvCxnSpPr>
              <p:cNvPr id="35" name="Straight Arrow Connector 34"/>
              <p:cNvCxnSpPr/>
              <p:nvPr/>
            </p:nvCxnSpPr>
            <p:spPr bwMode="auto">
              <a:xfrm flipH="1">
                <a:off x="5287201" y="4530080"/>
                <a:ext cx="851048" cy="0"/>
              </a:xfrm>
              <a:prstGeom prst="straightConnector1">
                <a:avLst/>
              </a:prstGeom>
              <a:noFill/>
              <a:ln w="60325" cap="flat" cmpd="sng" algn="ctr">
                <a:solidFill>
                  <a:srgbClr val="C00000"/>
                </a:solidFill>
                <a:prstDash val="solid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36" name="Rectangle 35"/>
              <p:cNvSpPr/>
              <p:nvPr/>
            </p:nvSpPr>
            <p:spPr>
              <a:xfrm>
                <a:off x="270387" y="4216707"/>
                <a:ext cx="273755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accent3"/>
                    </a:solidFill>
                    <a:latin typeface="Tw Cen MT" panose="020B0602020104020603" pitchFamily="34" charset="0"/>
                  </a:rPr>
                  <a:t>Foreign value added (FVA)</a:t>
                </a:r>
                <a:r>
                  <a:rPr lang="en-US" dirty="0">
                    <a:latin typeface="Tw Cen MT" panose="020B0602020104020603" pitchFamily="34" charset="0"/>
                  </a:rPr>
                  <a:t>: </a:t>
                </a:r>
                <a:r>
                  <a:rPr lang="en-US" i="1" dirty="0">
                    <a:latin typeface="Tw Cen MT" panose="020B0602020104020603" pitchFamily="34" charset="0"/>
                  </a:rPr>
                  <a:t>imported content (share) of exports</a:t>
                </a:r>
                <a:endParaRPr lang="en-US" dirty="0">
                  <a:latin typeface="Tw Cen MT" panose="020B0602020104020603" pitchFamily="34" charset="0"/>
                </a:endParaRPr>
              </a:p>
            </p:txBody>
          </p:sp>
        </p:grp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9952" y="66438"/>
            <a:ext cx="3931815" cy="774670"/>
          </a:xfrm>
          <a:prstGeom prst="rect">
            <a:avLst/>
          </a:prstGeom>
        </p:spPr>
      </p:pic>
      <p:sp>
        <p:nvSpPr>
          <p:cNvPr id="37" name="Title 5"/>
          <p:cNvSpPr txBox="1">
            <a:spLocks/>
          </p:cNvSpPr>
          <p:nvPr/>
        </p:nvSpPr>
        <p:spPr>
          <a:xfrm>
            <a:off x="617347" y="220646"/>
            <a:ext cx="10515600" cy="92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solidFill>
                  <a:srgbClr val="990000"/>
                </a:solidFill>
              </a:rPr>
              <a:t>GVC Integration</a:t>
            </a:r>
            <a:endParaRPr lang="en-ZA" sz="4400" dirty="0">
              <a:solidFill>
                <a:srgbClr val="99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8067" y="50390"/>
            <a:ext cx="926672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18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9862" y="890427"/>
            <a:ext cx="10515600" cy="9295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Indirect exports and GVC participation</a:t>
            </a:r>
            <a:br>
              <a:rPr lang="en-US" dirty="0" smtClean="0">
                <a:solidFill>
                  <a:srgbClr val="990000"/>
                </a:solidFill>
              </a:rPr>
            </a:br>
            <a:endParaRPr lang="en-ZA" dirty="0">
              <a:solidFill>
                <a:srgbClr val="99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50589"/>
            <a:ext cx="10989040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Opportunities for SMEs to export through </a:t>
            </a:r>
            <a:r>
              <a:rPr lang="en-US" dirty="0" smtClean="0"/>
              <a:t>GVCs, specifically the medium-sized firms</a:t>
            </a:r>
            <a:endParaRPr lang="en-US" dirty="0" smtClean="0"/>
          </a:p>
          <a:p>
            <a:r>
              <a:rPr lang="en-US" dirty="0" smtClean="0"/>
              <a:t>Expose them to larger customer base, opportunities to learn from large firms (MNEs)</a:t>
            </a:r>
          </a:p>
          <a:p>
            <a:r>
              <a:rPr lang="en-US" dirty="0" smtClean="0"/>
              <a:t>But penetration of GVCs is difficult </a:t>
            </a:r>
          </a:p>
          <a:p>
            <a:r>
              <a:rPr lang="en-US" dirty="0" smtClean="0"/>
              <a:t>SMEs in manufacturing sector in developing economies are not actively engaged in GVCs</a:t>
            </a:r>
          </a:p>
          <a:p>
            <a:r>
              <a:rPr lang="en-US" dirty="0" smtClean="0"/>
              <a:t>Participation is mainly backward (importing inputs), with limited forward participation (exports)</a:t>
            </a:r>
          </a:p>
          <a:p>
            <a:r>
              <a:rPr lang="en-US" dirty="0" smtClean="0"/>
              <a:t>In Africa both SMEs and large </a:t>
            </a:r>
            <a:r>
              <a:rPr lang="en-US" dirty="0"/>
              <a:t>f</a:t>
            </a:r>
            <a:r>
              <a:rPr lang="en-US" dirty="0" smtClean="0"/>
              <a:t>irms are not benefitting from GVC participation</a:t>
            </a:r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4914" y="21377"/>
            <a:ext cx="3897086" cy="76782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672694" y="6322385"/>
            <a:ext cx="2364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effectLst/>
                <a:latin typeface="Open Sans"/>
                <a:ea typeface="MS Mincho" panose="02020609040205080304" pitchFamily="49" charset="-128"/>
                <a:cs typeface="Times New Roman" panose="02020603050405020304" pitchFamily="18" charset="0"/>
              </a:rPr>
              <a:t>www.nwu.ac.za/trade</a:t>
            </a:r>
            <a:endParaRPr lang="en-ZA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5585" y="0"/>
            <a:ext cx="844335" cy="8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83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1030288"/>
            <a:ext cx="10515600" cy="9295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90000"/>
                </a:solidFill>
              </a:rPr>
              <a:t>SMEs in South Africa</a:t>
            </a:r>
            <a:br>
              <a:rPr lang="en-US" dirty="0" smtClean="0">
                <a:solidFill>
                  <a:srgbClr val="990000"/>
                </a:solidFill>
              </a:rPr>
            </a:br>
            <a:endParaRPr lang="en-ZA" dirty="0">
              <a:solidFill>
                <a:srgbClr val="99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5058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"70-80% of SMEs fail"</a:t>
            </a:r>
            <a:r>
              <a:rPr lang="en-US" dirty="0" smtClean="0"/>
              <a:t> (Cant &amp; </a:t>
            </a:r>
            <a:r>
              <a:rPr lang="en-US" dirty="0" err="1" smtClean="0"/>
              <a:t>Ligthelm</a:t>
            </a:r>
            <a:r>
              <a:rPr lang="en-US" dirty="0" smtClean="0"/>
              <a:t>, 2013)</a:t>
            </a:r>
          </a:p>
          <a:p>
            <a:r>
              <a:rPr lang="en-US" dirty="0" smtClean="0"/>
              <a:t>SMEs account for 91% of business entities, contribute 50% to GDP and 60% of employment</a:t>
            </a:r>
          </a:p>
          <a:p>
            <a:r>
              <a:rPr lang="en-US" dirty="0" smtClean="0"/>
              <a:t>Most do not make it past the second year of trading (high failure rate)</a:t>
            </a:r>
          </a:p>
          <a:p>
            <a:r>
              <a:rPr lang="en-US" dirty="0" smtClean="0"/>
              <a:t>SMEs face barriers:</a:t>
            </a:r>
            <a:endParaRPr lang="en-US" dirty="0"/>
          </a:p>
          <a:p>
            <a:pPr lvl="1"/>
            <a:r>
              <a:rPr lang="en-US" dirty="0"/>
              <a:t>Access to </a:t>
            </a:r>
            <a:r>
              <a:rPr lang="en-US" dirty="0" smtClean="0"/>
              <a:t>finance</a:t>
            </a:r>
          </a:p>
          <a:p>
            <a:pPr lvl="1"/>
            <a:r>
              <a:rPr lang="en-US" dirty="0" smtClean="0"/>
              <a:t>Training and skills development</a:t>
            </a:r>
            <a:endParaRPr lang="en-US" dirty="0"/>
          </a:p>
          <a:p>
            <a:pPr lvl="1"/>
            <a:r>
              <a:rPr lang="en-US" dirty="0"/>
              <a:t>Transportation cost, logistics costs and </a:t>
            </a:r>
            <a:r>
              <a:rPr lang="en-US" dirty="0" smtClean="0"/>
              <a:t>delays (trade facilitation)</a:t>
            </a:r>
            <a:endParaRPr lang="en-US" dirty="0"/>
          </a:p>
          <a:p>
            <a:pPr lvl="1"/>
            <a:r>
              <a:rPr lang="en-US" dirty="0"/>
              <a:t>Lack of transparency in regulatory environment (ICT)</a:t>
            </a:r>
          </a:p>
          <a:p>
            <a:pPr lvl="1"/>
            <a:r>
              <a:rPr lang="en-US" dirty="0"/>
              <a:t>Telecommunication networks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3900" y="18481"/>
            <a:ext cx="3848100" cy="7581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672694" y="6322385"/>
            <a:ext cx="2364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effectLst/>
                <a:latin typeface="Open Sans"/>
                <a:ea typeface="MS Mincho" panose="02020609040205080304" pitchFamily="49" charset="-128"/>
                <a:cs typeface="Times New Roman" panose="02020603050405020304" pitchFamily="18" charset="0"/>
              </a:rPr>
              <a:t>www.nwu.ac.za/trade</a:t>
            </a:r>
            <a:endParaRPr lang="en-ZA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8871" y="71049"/>
            <a:ext cx="844335" cy="8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634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9501" y="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World Bank Enterprise survey</a:t>
            </a:r>
            <a:br>
              <a:rPr lang="en-US" dirty="0" smtClean="0">
                <a:solidFill>
                  <a:srgbClr val="990000"/>
                </a:solidFill>
              </a:rPr>
            </a:br>
            <a:r>
              <a:rPr lang="en-US" sz="3600" dirty="0" smtClean="0">
                <a:solidFill>
                  <a:srgbClr val="990000"/>
                </a:solidFill>
              </a:rPr>
              <a:t>(2007 – 937 firms) </a:t>
            </a:r>
            <a:endParaRPr lang="en-ZA" sz="3600" dirty="0">
              <a:solidFill>
                <a:srgbClr val="99000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773693"/>
              </p:ext>
            </p:extLst>
          </p:nvPr>
        </p:nvGraphicFramePr>
        <p:xfrm>
          <a:off x="339501" y="1325563"/>
          <a:ext cx="10875029" cy="5340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4883"/>
                <a:gridCol w="1814339"/>
                <a:gridCol w="1814339"/>
                <a:gridCol w="1630255"/>
                <a:gridCol w="1541213"/>
              </a:tblGrid>
              <a:tr h="41457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INDICATOR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FIRM</a:t>
                      </a:r>
                      <a:r>
                        <a:rPr lang="en-US" sz="2000" b="1" baseline="0" dirty="0" smtClean="0"/>
                        <a:t> SIZE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SOUTH</a:t>
                      </a:r>
                      <a:r>
                        <a:rPr lang="en-US" sz="2000" b="1" baseline="0" dirty="0" smtClean="0"/>
                        <a:t> AFRICA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SSA</a:t>
                      </a:r>
                      <a:endParaRPr lang="en-Z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WORLD</a:t>
                      </a:r>
                      <a:endParaRPr lang="en-ZA" sz="2000" b="1" dirty="0"/>
                    </a:p>
                  </a:txBody>
                  <a:tcPr/>
                </a:tc>
              </a:tr>
              <a:tr h="7255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Firms exporting directly or indirectly (%)</a:t>
                      </a:r>
                      <a:endParaRPr lang="en-ZA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Z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18.4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13.8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19.0</a:t>
                      </a:r>
                      <a:endParaRPr lang="en-ZA" sz="2000" dirty="0"/>
                    </a:p>
                  </a:txBody>
                  <a:tcPr/>
                </a:tc>
              </a:tr>
              <a:tr h="414578">
                <a:tc>
                  <a:txBody>
                    <a:bodyPr/>
                    <a:lstStyle/>
                    <a:p>
                      <a:endParaRPr lang="en-ZA" sz="20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Small (5-19)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8.2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8.7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14.0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14578">
                <a:tc>
                  <a:txBody>
                    <a:bodyPr/>
                    <a:lstStyle/>
                    <a:p>
                      <a:endParaRPr lang="en-Z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Medium (20-99)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22.4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18.7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24.0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14578">
                <a:tc>
                  <a:txBody>
                    <a:bodyPr/>
                    <a:lstStyle/>
                    <a:p>
                      <a:endParaRPr lang="en-Z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Large</a:t>
                      </a:r>
                      <a:r>
                        <a:rPr lang="en-US" sz="2000" baseline="0" dirty="0" smtClean="0"/>
                        <a:t> (100+)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44.7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32.8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42.1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1457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BACKWARD LINKAGES: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000" dirty="0"/>
                    </a:p>
                  </a:txBody>
                  <a:tcPr/>
                </a:tc>
              </a:tr>
              <a:tr h="725512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Firms using material inputs and/or supplies of foreign origin</a:t>
                      </a:r>
                      <a:r>
                        <a:rPr lang="en-ZA" sz="2000" baseline="0" dirty="0" smtClean="0"/>
                        <a:t> (%)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37.8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59.0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61.2</a:t>
                      </a:r>
                      <a:endParaRPr lang="en-ZA" sz="2000" dirty="0"/>
                    </a:p>
                  </a:txBody>
                  <a:tcPr/>
                </a:tc>
              </a:tr>
              <a:tr h="414578">
                <a:tc>
                  <a:txBody>
                    <a:bodyPr/>
                    <a:lstStyle/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Small (5-19)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26.9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49.0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54.7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14578">
                <a:tc>
                  <a:txBody>
                    <a:bodyPr/>
                    <a:lstStyle/>
                    <a:p>
                      <a:endParaRPr lang="en-ZA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Medium (20-99)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41.9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66.9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65.5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14578">
                <a:tc>
                  <a:txBody>
                    <a:bodyPr/>
                    <a:lstStyle/>
                    <a:p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Large</a:t>
                      </a:r>
                      <a:r>
                        <a:rPr lang="en-US" sz="2000" baseline="0" dirty="0" smtClean="0"/>
                        <a:t> (100+)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52.1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73.3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76.2</a:t>
                      </a:r>
                      <a:endParaRPr lang="en-ZA" sz="2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3514" y="25967"/>
            <a:ext cx="3668486" cy="7227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0076" y="25967"/>
            <a:ext cx="847417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060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</TotalTime>
  <Words>961</Words>
  <Application>Microsoft Office PowerPoint</Application>
  <PresentationFormat>Widescreen</PresentationFormat>
  <Paragraphs>189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MS Mincho</vt:lpstr>
      <vt:lpstr>MS PGothic</vt:lpstr>
      <vt:lpstr>Arial</vt:lpstr>
      <vt:lpstr>Calibri</vt:lpstr>
      <vt:lpstr>Calibri Light</vt:lpstr>
      <vt:lpstr>Open Sans</vt:lpstr>
      <vt:lpstr>Times New Roman</vt:lpstr>
      <vt:lpstr>Trebuchet MS</vt:lpstr>
      <vt:lpstr>Tw Cen MT</vt:lpstr>
      <vt:lpstr>Office Theme</vt:lpstr>
      <vt:lpstr>The role of small firms in R/GVCs</vt:lpstr>
      <vt:lpstr>Aim of presentation</vt:lpstr>
      <vt:lpstr>Understanding SMEs</vt:lpstr>
      <vt:lpstr>Internationalisation of SMEs</vt:lpstr>
      <vt:lpstr>Indirect trade and GVCs</vt:lpstr>
      <vt:lpstr>PowerPoint Presentation</vt:lpstr>
      <vt:lpstr>Indirect exports and GVC participation </vt:lpstr>
      <vt:lpstr>SMEs in South Africa </vt:lpstr>
      <vt:lpstr>World Bank Enterprise survey (2007 – 937 firms) </vt:lpstr>
      <vt:lpstr>World Bank Enterprise survey (2007 – 937 firms) </vt:lpstr>
      <vt:lpstr>WTO World Trade Report 2016 </vt:lpstr>
      <vt:lpstr>Policy implications for South Africa </vt:lpstr>
      <vt:lpstr>Thank you</vt:lpstr>
    </vt:vector>
  </TitlesOfParts>
  <Company>North-West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11929448</dc:creator>
  <cp:lastModifiedBy>11929448</cp:lastModifiedBy>
  <cp:revision>55</cp:revision>
  <cp:lastPrinted>2016-09-21T09:33:02Z</cp:lastPrinted>
  <dcterms:created xsi:type="dcterms:W3CDTF">2016-09-12T09:32:03Z</dcterms:created>
  <dcterms:modified xsi:type="dcterms:W3CDTF">2016-09-21T14:29:41Z</dcterms:modified>
</cp:coreProperties>
</file>